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902" r:id="rId3"/>
    <p:sldId id="917" r:id="rId4"/>
    <p:sldId id="873" r:id="rId5"/>
    <p:sldId id="877" r:id="rId6"/>
    <p:sldId id="889" r:id="rId7"/>
    <p:sldId id="890" r:id="rId8"/>
    <p:sldId id="834" r:id="rId9"/>
    <p:sldId id="879" r:id="rId10"/>
    <p:sldId id="859" r:id="rId11"/>
    <p:sldId id="891" r:id="rId12"/>
    <p:sldId id="892" r:id="rId13"/>
    <p:sldId id="894" r:id="rId14"/>
    <p:sldId id="896" r:id="rId15"/>
    <p:sldId id="910" r:id="rId16"/>
    <p:sldId id="915" r:id="rId17"/>
    <p:sldId id="919" r:id="rId18"/>
    <p:sldId id="901" r:id="rId19"/>
    <p:sldId id="906" r:id="rId20"/>
    <p:sldId id="911" r:id="rId21"/>
    <p:sldId id="913" r:id="rId22"/>
    <p:sldId id="918" r:id="rId23"/>
    <p:sldId id="899" r:id="rId24"/>
    <p:sldId id="916" r:id="rId25"/>
    <p:sldId id="924" r:id="rId26"/>
    <p:sldId id="925" r:id="rId27"/>
    <p:sldId id="926" r:id="rId28"/>
    <p:sldId id="920" r:id="rId29"/>
    <p:sldId id="912" r:id="rId30"/>
    <p:sldId id="907" r:id="rId31"/>
    <p:sldId id="914" r:id="rId32"/>
    <p:sldId id="908" r:id="rId33"/>
    <p:sldId id="909" r:id="rId34"/>
    <p:sldId id="92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558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74" autoAdjust="0"/>
    <p:restoredTop sz="86413"/>
  </p:normalViewPr>
  <p:slideViewPr>
    <p:cSldViewPr snapToGrid="0" snapToObjects="1">
      <p:cViewPr>
        <p:scale>
          <a:sx n="55" d="100"/>
          <a:sy n="55" d="100"/>
        </p:scale>
        <p:origin x="-768" y="-480"/>
      </p:cViewPr>
      <p:guideLst>
        <p:guide orient="horz" pos="2160"/>
        <p:guide pos="3840"/>
      </p:guideLst>
    </p:cSldViewPr>
  </p:slideViewPr>
  <p:outlineViewPr>
    <p:cViewPr>
      <p:scale>
        <a:sx n="33" d="100"/>
        <a:sy n="33" d="100"/>
      </p:scale>
      <p:origin x="0" y="-1944"/>
    </p:cViewPr>
  </p:outlineViewPr>
  <p:notesTextViewPr>
    <p:cViewPr>
      <p:scale>
        <a:sx n="1" d="1"/>
        <a:sy n="1" d="1"/>
      </p:scale>
      <p:origin x="0" y="0"/>
    </p:cViewPr>
  </p:notesTextViewPr>
  <p:notesViewPr>
    <p:cSldViewPr snapToGrid="0" snapToObjects="1">
      <p:cViewPr varScale="1">
        <p:scale>
          <a:sx n="135" d="100"/>
          <a:sy n="135" d="100"/>
        </p:scale>
        <p:origin x="2416"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5E48EE-769A-0342-8D5A-9A423FBF264D}"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E0540-17B4-D747-BA75-A08A423D40AC}" type="slidenum">
              <a:rPr lang="en-US" smtClean="0"/>
              <a:t>‹#›</a:t>
            </a:fld>
            <a:endParaRPr lang="en-US"/>
          </a:p>
        </p:txBody>
      </p:sp>
    </p:spTree>
    <p:extLst>
      <p:ext uri="{BB962C8B-B14F-4D97-AF65-F5344CB8AC3E}">
        <p14:creationId xmlns:p14="http://schemas.microsoft.com/office/powerpoint/2010/main" val="406202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a:t>
            </a:fld>
            <a:endParaRPr lang="en-US"/>
          </a:p>
        </p:txBody>
      </p:sp>
    </p:spTree>
    <p:extLst>
      <p:ext uri="{BB962C8B-B14F-4D97-AF65-F5344CB8AC3E}">
        <p14:creationId xmlns:p14="http://schemas.microsoft.com/office/powerpoint/2010/main" val="225903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source of long-term data on SRKW activity in our region= </a:t>
            </a:r>
            <a:r>
              <a:rPr lang="en-US" dirty="0" err="1"/>
              <a:t>OrcaMaster</a:t>
            </a:r>
            <a:r>
              <a:rPr lang="en-US" dirty="0"/>
              <a:t> Database</a:t>
            </a:r>
          </a:p>
          <a:p>
            <a:endParaRPr lang="en-US" dirty="0"/>
          </a:p>
          <a:p>
            <a:r>
              <a:rPr lang="en-US" dirty="0"/>
              <a:t>This is a great resource of compiled data from public sighting records, whale watch boats, sound watch personal, lime kiln research station, and satellite tracking </a:t>
            </a:r>
            <a:r>
              <a:rPr lang="en-US" dirty="0" smtClean="0"/>
              <a:t>units</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10</a:t>
            </a:fld>
            <a:endParaRPr lang="en-US"/>
          </a:p>
        </p:txBody>
      </p:sp>
    </p:spTree>
    <p:extLst>
      <p:ext uri="{BB962C8B-B14F-4D97-AF65-F5344CB8AC3E}">
        <p14:creationId xmlns:p14="http://schemas.microsoft.com/office/powerpoint/2010/main" val="1391488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want to look at long-term trends in phenology using this dataset there are several things to keep in mind: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s</a:t>
            </a:r>
            <a:r>
              <a:rPr lang="en-US" sz="1200" b="0" i="0" u="none" strike="noStrike" kern="1200" baseline="0" dirty="0">
                <a:solidFill>
                  <a:schemeClr val="tx1"/>
                </a:solidFill>
                <a:latin typeface="+mn-lt"/>
                <a:ea typeface="+mn-ea"/>
                <a:cs typeface="+mn-cs"/>
              </a:rPr>
              <a:t>ightings vary seasonally across two broad areas within our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 overall pattern of consistent presence in the Central Salish Sea during the summer months and</a:t>
            </a:r>
          </a:p>
          <a:p>
            <a:r>
              <a:rPr lang="en-US" sz="1200" b="0" i="0" u="none" strike="noStrike" kern="1200" baseline="0" dirty="0">
                <a:solidFill>
                  <a:schemeClr val="tx1"/>
                </a:solidFill>
                <a:latin typeface="+mn-lt"/>
                <a:ea typeface="+mn-ea"/>
                <a:cs typeface="+mn-cs"/>
              </a:rPr>
              <a:t>a presence in Puget Sound proper during the fall and early winter months.</a:t>
            </a:r>
          </a:p>
        </p:txBody>
      </p:sp>
      <p:sp>
        <p:nvSpPr>
          <p:cNvPr id="4" name="Slide Number Placeholder 3"/>
          <p:cNvSpPr>
            <a:spLocks noGrp="1"/>
          </p:cNvSpPr>
          <p:nvPr>
            <p:ph type="sldNum" sz="quarter" idx="10"/>
          </p:nvPr>
        </p:nvSpPr>
        <p:spPr/>
        <p:txBody>
          <a:bodyPr/>
          <a:lstStyle/>
          <a:p>
            <a:fld id="{A72E0540-17B4-D747-BA75-A08A423D40AC}" type="slidenum">
              <a:rPr lang="en-US" smtClean="0"/>
              <a:t>11</a:t>
            </a:fld>
            <a:endParaRPr lang="en-US"/>
          </a:p>
        </p:txBody>
      </p:sp>
    </p:spTree>
    <p:extLst>
      <p:ext uri="{BB962C8B-B14F-4D97-AF65-F5344CB8AC3E}">
        <p14:creationId xmlns:p14="http://schemas.microsoft.com/office/powerpoint/2010/main" val="3756903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A72E0540-17B4-D747-BA75-A08A423D40AC}" type="slidenum">
              <a:rPr lang="en-US" smtClean="0"/>
              <a:t>12</a:t>
            </a:fld>
            <a:endParaRPr lang="en-US"/>
          </a:p>
        </p:txBody>
      </p:sp>
    </p:spTree>
    <p:extLst>
      <p:ext uri="{BB962C8B-B14F-4D97-AF65-F5344CB8AC3E}">
        <p14:creationId xmlns:p14="http://schemas.microsoft.com/office/powerpoint/2010/main" val="2716836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regions are weakly correlated (slope = 0.13, p=0.09)- i.e., a year with high numbers of whale days in the Central Salish Sea on average is more likely to have higher numbers of whale days in Puget Sound- but with low explanatory power. Makes sense to treat these two regions </a:t>
            </a:r>
          </a:p>
          <a:p>
            <a:r>
              <a:rPr lang="en-US" dirty="0"/>
              <a:t>differently</a:t>
            </a:r>
          </a:p>
        </p:txBody>
      </p:sp>
      <p:sp>
        <p:nvSpPr>
          <p:cNvPr id="4" name="Slide Number Placeholder 3"/>
          <p:cNvSpPr>
            <a:spLocks noGrp="1"/>
          </p:cNvSpPr>
          <p:nvPr>
            <p:ph type="sldNum" sz="quarter" idx="5"/>
          </p:nvPr>
        </p:nvSpPr>
        <p:spPr/>
        <p:txBody>
          <a:bodyPr/>
          <a:lstStyle/>
          <a:p>
            <a:fld id="{A72E0540-17B4-D747-BA75-A08A423D40AC}" type="slidenum">
              <a:rPr lang="en-US" smtClean="0"/>
              <a:t>13</a:t>
            </a:fld>
            <a:endParaRPr lang="en-US"/>
          </a:p>
        </p:txBody>
      </p:sp>
    </p:spTree>
    <p:extLst>
      <p:ext uri="{BB962C8B-B14F-4D97-AF65-F5344CB8AC3E}">
        <p14:creationId xmlns:p14="http://schemas.microsoft.com/office/powerpoint/2010/main" val="915831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 is important to acknowledge or account for effort in any analyses of long-term trends using the Orca Master database</a:t>
            </a:r>
          </a:p>
        </p:txBody>
      </p:sp>
      <p:sp>
        <p:nvSpPr>
          <p:cNvPr id="4" name="Slide Number Placeholder 3"/>
          <p:cNvSpPr>
            <a:spLocks noGrp="1"/>
          </p:cNvSpPr>
          <p:nvPr>
            <p:ph type="sldNum" sz="quarter" idx="5"/>
          </p:nvPr>
        </p:nvSpPr>
        <p:spPr/>
        <p:txBody>
          <a:bodyPr/>
          <a:lstStyle/>
          <a:p>
            <a:fld id="{A72E0540-17B4-D747-BA75-A08A423D40AC}" type="slidenum">
              <a:rPr lang="en-US" smtClean="0"/>
              <a:t>14</a:t>
            </a:fld>
            <a:endParaRPr lang="en-US"/>
          </a:p>
        </p:txBody>
      </p:sp>
    </p:spTree>
    <p:extLst>
      <p:ext uri="{BB962C8B-B14F-4D97-AF65-F5344CB8AC3E}">
        <p14:creationId xmlns:p14="http://schemas.microsoft.com/office/powerpoint/2010/main" val="3743395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a:t>
            </a:r>
            <a:r>
              <a:rPr lang="en-US" dirty="0" smtClean="0"/>
              <a:t>as the  </a:t>
            </a:r>
            <a:r>
              <a:rPr lang="en-US" dirty="0"/>
              <a:t>response in our models the number of times that a pod was detected per spatiotemporal unit (fishing area  and day) among the total number of sightings for that fishing area (which was equal to the number of sightings submitted for the unit).</a:t>
            </a:r>
          </a:p>
          <a:p>
            <a:endParaRPr lang="en-US" dirty="0"/>
          </a:p>
          <a:p>
            <a:r>
              <a:rPr lang="en-US" dirty="0"/>
              <a:t>We used occupancy models to estimate jointly the proportion of fishing areas occupied (i.e. a species’ distribution, or the</a:t>
            </a:r>
          </a:p>
          <a:p>
            <a:r>
              <a:rPr lang="en-US" dirty="0"/>
              <a:t>area where abundance Ni is greater than 0) and detection probability (the probability to detect at least one of the Ni individuals present at fishing </a:t>
            </a:r>
            <a:r>
              <a:rPr lang="en-US" dirty="0" err="1" smtClean="0"/>
              <a:t>areai</a:t>
            </a:r>
            <a:r>
              <a:rPr lang="en-US" dirty="0"/>
              <a:t>). </a:t>
            </a:r>
          </a:p>
          <a:p>
            <a:r>
              <a:rPr lang="en-US" dirty="0"/>
              <a:t>We parameterized the model with annual occupancy probabilities </a:t>
            </a:r>
          </a:p>
          <a:p>
            <a:endParaRPr lang="en-US" dirty="0"/>
          </a:p>
          <a:p>
            <a:r>
              <a:rPr lang="en-US" dirty="0"/>
              <a:t>The distribution </a:t>
            </a:r>
            <a:r>
              <a:rPr lang="en-US" dirty="0" err="1"/>
              <a:t>submodel</a:t>
            </a:r>
            <a:r>
              <a:rPr lang="en-US" dirty="0"/>
              <a:t> distinguishes the latent state of occurrence, that is, true presence or absence, </a:t>
            </a:r>
            <a:r>
              <a:rPr lang="en-US" dirty="0" err="1"/>
              <a:t>zi,j</a:t>
            </a:r>
            <a:r>
              <a:rPr lang="en-US" dirty="0"/>
              <a:t>, of a pod in fishing area </a:t>
            </a:r>
            <a:r>
              <a:rPr lang="en-US" dirty="0" err="1"/>
              <a:t>i</a:t>
            </a:r>
            <a:r>
              <a:rPr lang="en-US" dirty="0"/>
              <a:t> = 1,...,R in year j = 1,...,T, such that </a:t>
            </a:r>
            <a:r>
              <a:rPr lang="en-US" dirty="0" err="1"/>
              <a:t>zi,j</a:t>
            </a:r>
            <a:r>
              <a:rPr lang="en-US" dirty="0"/>
              <a:t> = 0 denotes a fishing area where a species is absent during a year and </a:t>
            </a:r>
            <a:r>
              <a:rPr lang="en-US" dirty="0" err="1"/>
              <a:t>zi,j</a:t>
            </a:r>
            <a:r>
              <a:rPr lang="en-US" dirty="0"/>
              <a:t> = 1 where it is present. We assumed </a:t>
            </a:r>
            <a:r>
              <a:rPr lang="en-US" dirty="0" err="1"/>
              <a:t>zi,j</a:t>
            </a:r>
            <a:r>
              <a:rPr lang="en-US" dirty="0"/>
              <a:t> to be a Bernoulli random variable with the year-specific occupancy probability </a:t>
            </a:r>
            <a:r>
              <a:rPr lang="en-US" dirty="0" err="1"/>
              <a:t>wj</a:t>
            </a:r>
            <a:r>
              <a:rPr lang="en-US" dirty="0"/>
              <a:t> as success parameter.</a:t>
            </a:r>
          </a:p>
          <a:p>
            <a:r>
              <a:rPr lang="en-US" dirty="0" err="1"/>
              <a:t>zi;j</a:t>
            </a:r>
            <a:r>
              <a:rPr lang="en-US" dirty="0"/>
              <a:t>  </a:t>
            </a:r>
            <a:r>
              <a:rPr lang="en-US" dirty="0" err="1" smtClean="0"/>
              <a:t>BernoulliðwjÞ</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To account for an observation process with imperfect detection and</a:t>
            </a:r>
          </a:p>
          <a:p>
            <a:r>
              <a:rPr lang="en-US" sz="1200" b="0" i="0" u="none" strike="noStrike" kern="1200" baseline="0" dirty="0" smtClean="0">
                <a:solidFill>
                  <a:schemeClr val="tx1"/>
                </a:solidFill>
                <a:latin typeface="+mn-lt"/>
                <a:ea typeface="+mn-ea"/>
                <a:cs typeface="+mn-cs"/>
              </a:rPr>
              <a:t>no false-positive errors, the number of surveys in quadrat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day d and</a:t>
            </a:r>
          </a:p>
          <a:p>
            <a:r>
              <a:rPr lang="en-US" sz="1200" b="0" i="0" u="none" strike="noStrike" kern="1200" baseline="0" dirty="0" smtClean="0">
                <a:solidFill>
                  <a:schemeClr val="tx1"/>
                </a:solidFill>
                <a:latin typeface="+mn-lt"/>
                <a:ea typeface="+mn-ea"/>
                <a:cs typeface="+mn-cs"/>
              </a:rPr>
              <a:t>year j in which the target species was detected (</a:t>
            </a:r>
            <a:r>
              <a:rPr lang="en-US" sz="1200" b="0" i="0" u="none" strike="noStrike" kern="1200" baseline="0" dirty="0" err="1" smtClean="0">
                <a:solidFill>
                  <a:schemeClr val="tx1"/>
                </a:solidFill>
                <a:latin typeface="+mn-lt"/>
                <a:ea typeface="+mn-ea"/>
                <a:cs typeface="+mn-cs"/>
              </a:rPr>
              <a:t>yi,d,j</a:t>
            </a:r>
            <a:r>
              <a:rPr lang="en-US" sz="1200" b="0" i="0" u="none" strike="noStrike" kern="1200" baseline="0" dirty="0" smtClean="0">
                <a:solidFill>
                  <a:schemeClr val="tx1"/>
                </a:solidFill>
                <a:latin typeface="+mn-lt"/>
                <a:ea typeface="+mn-ea"/>
                <a:cs typeface="+mn-cs"/>
              </a:rPr>
              <a:t>) among the total</a:t>
            </a:r>
          </a:p>
          <a:p>
            <a:r>
              <a:rPr lang="en-US" sz="1200" b="0" i="0" u="none" strike="noStrike" kern="1200" baseline="0" dirty="0" smtClean="0">
                <a:solidFill>
                  <a:schemeClr val="tx1"/>
                </a:solidFill>
                <a:latin typeface="+mn-lt"/>
                <a:ea typeface="+mn-ea"/>
                <a:cs typeface="+mn-cs"/>
              </a:rPr>
              <a:t>number of surveys made in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 and j (</a:t>
            </a:r>
            <a:r>
              <a:rPr lang="en-US" sz="1200" b="0" i="0" u="none" strike="noStrike" kern="1200" baseline="0" dirty="0" err="1" smtClean="0">
                <a:solidFill>
                  <a:schemeClr val="tx1"/>
                </a:solidFill>
                <a:latin typeface="+mn-lt"/>
                <a:ea typeface="+mn-ea"/>
                <a:cs typeface="+mn-cs"/>
              </a:rPr>
              <a:t>Ti,d,j</a:t>
            </a:r>
            <a:r>
              <a:rPr lang="en-US" sz="1200" b="0" i="0" u="none" strike="noStrike" kern="1200" baseline="0" dirty="0" smtClean="0">
                <a:solidFill>
                  <a:schemeClr val="tx1"/>
                </a:solidFill>
                <a:latin typeface="+mn-lt"/>
                <a:ea typeface="+mn-ea"/>
                <a:cs typeface="+mn-cs"/>
              </a:rPr>
              <a:t>) was </a:t>
            </a:r>
            <a:r>
              <a:rPr lang="en-US" sz="1200" b="0" i="0" u="none" strike="noStrike" kern="1200" baseline="0" dirty="0" err="1" smtClean="0">
                <a:solidFill>
                  <a:schemeClr val="tx1"/>
                </a:solidFill>
                <a:latin typeface="+mn-lt"/>
                <a:ea typeface="+mn-ea"/>
                <a:cs typeface="+mn-cs"/>
              </a:rPr>
              <a:t>modelled</a:t>
            </a:r>
            <a:r>
              <a:rPr lang="en-US" sz="1200" b="0" i="0" u="none" strike="noStrike" kern="1200" baseline="0" dirty="0" smtClean="0">
                <a:solidFill>
                  <a:schemeClr val="tx1"/>
                </a:solidFill>
                <a:latin typeface="+mn-lt"/>
                <a:ea typeface="+mn-ea"/>
                <a:cs typeface="+mn-cs"/>
              </a:rPr>
              <a:t> as binomial</a:t>
            </a:r>
          </a:p>
          <a:p>
            <a:r>
              <a:rPr lang="en-US" sz="1200" b="0" i="0" u="none" strike="noStrike" kern="1200" baseline="0" dirty="0" smtClean="0">
                <a:solidFill>
                  <a:schemeClr val="tx1"/>
                </a:solidFill>
                <a:latin typeface="+mn-lt"/>
                <a:ea typeface="+mn-ea"/>
                <a:cs typeface="+mn-cs"/>
              </a:rPr>
              <a:t>random variables with success parameter depending on the product of</a:t>
            </a:r>
          </a:p>
          <a:p>
            <a:r>
              <a:rPr lang="en-US" sz="1200" b="0" i="0" u="none" strike="noStrike" kern="1200" baseline="0" dirty="0" smtClean="0">
                <a:solidFill>
                  <a:schemeClr val="tx1"/>
                </a:solidFill>
                <a:latin typeface="+mn-lt"/>
                <a:ea typeface="+mn-ea"/>
                <a:cs typeface="+mn-cs"/>
              </a:rPr>
              <a:t>the state of occurrence, </a:t>
            </a:r>
            <a:r>
              <a:rPr lang="en-US" sz="1200" b="0" i="0" u="none" strike="noStrike" kern="1200" baseline="0" dirty="0" err="1" smtClean="0">
                <a:solidFill>
                  <a:schemeClr val="tx1"/>
                </a:solidFill>
                <a:latin typeface="+mn-lt"/>
                <a:ea typeface="+mn-ea"/>
                <a:cs typeface="+mn-cs"/>
              </a:rPr>
              <a:t>zi,j</a:t>
            </a:r>
            <a:r>
              <a:rPr lang="en-US" sz="1200" b="0" i="0" u="none" strike="noStrike" kern="1200" baseline="0" dirty="0" smtClean="0">
                <a:solidFill>
                  <a:schemeClr val="tx1"/>
                </a:solidFill>
                <a:latin typeface="+mn-lt"/>
                <a:ea typeface="+mn-ea"/>
                <a:cs typeface="+mn-cs"/>
              </a:rPr>
              <a:t>, and of detection probability, </a:t>
            </a:r>
            <a:r>
              <a:rPr lang="en-US" sz="1200" b="0" i="0" u="none" strike="noStrike" kern="1200" baseline="0" dirty="0" err="1" smtClean="0">
                <a:solidFill>
                  <a:schemeClr val="tx1"/>
                </a:solidFill>
                <a:latin typeface="+mn-lt"/>
                <a:ea typeface="+mn-ea"/>
                <a:cs typeface="+mn-cs"/>
              </a:rPr>
              <a:t>pd,j</a:t>
            </a:r>
            <a:r>
              <a:rPr lang="en-US" sz="1200" b="0" i="0" u="none" strike="noStrike" kern="1200" baseline="0" dirty="0" smtClean="0">
                <a:solidFill>
                  <a:schemeClr val="tx1"/>
                </a:solidFill>
                <a:latin typeface="+mn-lt"/>
                <a:ea typeface="+mn-ea"/>
                <a:cs typeface="+mn-cs"/>
              </a:rPr>
              <a:t>, for day d</a:t>
            </a:r>
          </a:p>
          <a:p>
            <a:r>
              <a:rPr lang="en-US" sz="1200" b="0" i="0" u="none" strike="noStrike" kern="1200" baseline="0" dirty="0" smtClean="0">
                <a:solidFill>
                  <a:schemeClr val="tx1"/>
                </a:solidFill>
                <a:latin typeface="+mn-lt"/>
                <a:ea typeface="+mn-ea"/>
                <a:cs typeface="+mn-cs"/>
              </a:rPr>
              <a:t>and year j.</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15</a:t>
            </a:fld>
            <a:endParaRPr lang="en-US"/>
          </a:p>
        </p:txBody>
      </p:sp>
    </p:spTree>
    <p:extLst>
      <p:ext uri="{BB962C8B-B14F-4D97-AF65-F5344CB8AC3E}">
        <p14:creationId xmlns:p14="http://schemas.microsoft.com/office/powerpoint/2010/main" val="824491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a:t>
            </a:r>
            <a:r>
              <a:rPr lang="en-US" dirty="0" smtClean="0"/>
              <a:t>as the  </a:t>
            </a:r>
            <a:r>
              <a:rPr lang="en-US" dirty="0"/>
              <a:t>response in our models the number of times that a pod was detected per spatiotemporal unit (fishing area  and day) among the total number of sightings for that fishing area (which was equal to the number of sightings submitted for the unit).</a:t>
            </a:r>
          </a:p>
          <a:p>
            <a:endParaRPr lang="en-US" dirty="0"/>
          </a:p>
          <a:p>
            <a:r>
              <a:rPr lang="en-US" dirty="0"/>
              <a:t>We used occupancy models to estimate jointly the proportion of fishing areas occupied (i.e. a species’ distribution, or the</a:t>
            </a:r>
          </a:p>
          <a:p>
            <a:r>
              <a:rPr lang="en-US" dirty="0"/>
              <a:t>area where abundance Ni is greater than 0) and detection probability (the probability to detect at least one of the Ni individuals present at fishing </a:t>
            </a:r>
            <a:r>
              <a:rPr lang="en-US" dirty="0" err="1" smtClean="0"/>
              <a:t>areai</a:t>
            </a:r>
            <a:r>
              <a:rPr lang="en-US" dirty="0"/>
              <a:t>). </a:t>
            </a:r>
          </a:p>
          <a:p>
            <a:r>
              <a:rPr lang="en-US" dirty="0"/>
              <a:t>We parameterized the model with annual occupancy probabilities </a:t>
            </a:r>
          </a:p>
          <a:p>
            <a:endParaRPr lang="en-US" dirty="0"/>
          </a:p>
          <a:p>
            <a:r>
              <a:rPr lang="en-US" dirty="0"/>
              <a:t>The distribution </a:t>
            </a:r>
            <a:r>
              <a:rPr lang="en-US" dirty="0" err="1"/>
              <a:t>submodel</a:t>
            </a:r>
            <a:r>
              <a:rPr lang="en-US" dirty="0"/>
              <a:t> distinguishes the latent state of occurrence, that is, true presence or absence, </a:t>
            </a:r>
            <a:r>
              <a:rPr lang="en-US" dirty="0" err="1"/>
              <a:t>zi,j</a:t>
            </a:r>
            <a:r>
              <a:rPr lang="en-US" dirty="0"/>
              <a:t>, of a pod in fishing area </a:t>
            </a:r>
            <a:r>
              <a:rPr lang="en-US" dirty="0" err="1"/>
              <a:t>i</a:t>
            </a:r>
            <a:r>
              <a:rPr lang="en-US" dirty="0"/>
              <a:t> = 1,...,R in year j = 1,...,T, such that </a:t>
            </a:r>
            <a:r>
              <a:rPr lang="en-US" dirty="0" err="1"/>
              <a:t>zi,j</a:t>
            </a:r>
            <a:r>
              <a:rPr lang="en-US" dirty="0"/>
              <a:t> = 0 denotes a fishing area where a species is absent during a year and </a:t>
            </a:r>
            <a:r>
              <a:rPr lang="en-US" dirty="0" err="1"/>
              <a:t>zi,j</a:t>
            </a:r>
            <a:r>
              <a:rPr lang="en-US" dirty="0"/>
              <a:t> = 1 where it is present. We assumed </a:t>
            </a:r>
            <a:r>
              <a:rPr lang="en-US" dirty="0" err="1"/>
              <a:t>zi,j</a:t>
            </a:r>
            <a:r>
              <a:rPr lang="en-US" dirty="0"/>
              <a:t> to be a Bernoulli random variable with the year-specific occupancy probability </a:t>
            </a:r>
            <a:r>
              <a:rPr lang="en-US" dirty="0" err="1"/>
              <a:t>wj</a:t>
            </a:r>
            <a:r>
              <a:rPr lang="en-US" dirty="0"/>
              <a:t> as success parameter.</a:t>
            </a:r>
          </a:p>
          <a:p>
            <a:r>
              <a:rPr lang="en-US" dirty="0" err="1"/>
              <a:t>zi;j</a:t>
            </a:r>
            <a:r>
              <a:rPr lang="en-US" dirty="0"/>
              <a:t>  </a:t>
            </a:r>
            <a:r>
              <a:rPr lang="en-US" dirty="0" err="1" smtClean="0"/>
              <a:t>BernoulliðwjÞ</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To account for an observation process with imperfect detection and</a:t>
            </a:r>
          </a:p>
          <a:p>
            <a:r>
              <a:rPr lang="en-US" sz="1200" b="0" i="0" u="none" strike="noStrike" kern="1200" baseline="0" dirty="0" smtClean="0">
                <a:solidFill>
                  <a:schemeClr val="tx1"/>
                </a:solidFill>
                <a:latin typeface="+mn-lt"/>
                <a:ea typeface="+mn-ea"/>
                <a:cs typeface="+mn-cs"/>
              </a:rPr>
              <a:t>no false-positive errors, the number of surveys in quadrat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day d and</a:t>
            </a:r>
          </a:p>
          <a:p>
            <a:r>
              <a:rPr lang="en-US" sz="1200" b="0" i="0" u="none" strike="noStrike" kern="1200" baseline="0" dirty="0" smtClean="0">
                <a:solidFill>
                  <a:schemeClr val="tx1"/>
                </a:solidFill>
                <a:latin typeface="+mn-lt"/>
                <a:ea typeface="+mn-ea"/>
                <a:cs typeface="+mn-cs"/>
              </a:rPr>
              <a:t>year j in which the target species was detected (</a:t>
            </a:r>
            <a:r>
              <a:rPr lang="en-US" sz="1200" b="0" i="0" u="none" strike="noStrike" kern="1200" baseline="0" dirty="0" err="1" smtClean="0">
                <a:solidFill>
                  <a:schemeClr val="tx1"/>
                </a:solidFill>
                <a:latin typeface="+mn-lt"/>
                <a:ea typeface="+mn-ea"/>
                <a:cs typeface="+mn-cs"/>
              </a:rPr>
              <a:t>yi,d,j</a:t>
            </a:r>
            <a:r>
              <a:rPr lang="en-US" sz="1200" b="0" i="0" u="none" strike="noStrike" kern="1200" baseline="0" dirty="0" smtClean="0">
                <a:solidFill>
                  <a:schemeClr val="tx1"/>
                </a:solidFill>
                <a:latin typeface="+mn-lt"/>
                <a:ea typeface="+mn-ea"/>
                <a:cs typeface="+mn-cs"/>
              </a:rPr>
              <a:t>) among the total</a:t>
            </a:r>
          </a:p>
          <a:p>
            <a:r>
              <a:rPr lang="en-US" sz="1200" b="0" i="0" u="none" strike="noStrike" kern="1200" baseline="0" dirty="0" smtClean="0">
                <a:solidFill>
                  <a:schemeClr val="tx1"/>
                </a:solidFill>
                <a:latin typeface="+mn-lt"/>
                <a:ea typeface="+mn-ea"/>
                <a:cs typeface="+mn-cs"/>
              </a:rPr>
              <a:t>number of surveys made in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 and j (</a:t>
            </a:r>
            <a:r>
              <a:rPr lang="en-US" sz="1200" b="0" i="0" u="none" strike="noStrike" kern="1200" baseline="0" dirty="0" err="1" smtClean="0">
                <a:solidFill>
                  <a:schemeClr val="tx1"/>
                </a:solidFill>
                <a:latin typeface="+mn-lt"/>
                <a:ea typeface="+mn-ea"/>
                <a:cs typeface="+mn-cs"/>
              </a:rPr>
              <a:t>Ti,d,j</a:t>
            </a:r>
            <a:r>
              <a:rPr lang="en-US" sz="1200" b="0" i="0" u="none" strike="noStrike" kern="1200" baseline="0" dirty="0" smtClean="0">
                <a:solidFill>
                  <a:schemeClr val="tx1"/>
                </a:solidFill>
                <a:latin typeface="+mn-lt"/>
                <a:ea typeface="+mn-ea"/>
                <a:cs typeface="+mn-cs"/>
              </a:rPr>
              <a:t>) was </a:t>
            </a:r>
            <a:r>
              <a:rPr lang="en-US" sz="1200" b="0" i="0" u="none" strike="noStrike" kern="1200" baseline="0" dirty="0" err="1" smtClean="0">
                <a:solidFill>
                  <a:schemeClr val="tx1"/>
                </a:solidFill>
                <a:latin typeface="+mn-lt"/>
                <a:ea typeface="+mn-ea"/>
                <a:cs typeface="+mn-cs"/>
              </a:rPr>
              <a:t>modelled</a:t>
            </a:r>
            <a:r>
              <a:rPr lang="en-US" sz="1200" b="0" i="0" u="none" strike="noStrike" kern="1200" baseline="0" dirty="0" smtClean="0">
                <a:solidFill>
                  <a:schemeClr val="tx1"/>
                </a:solidFill>
                <a:latin typeface="+mn-lt"/>
                <a:ea typeface="+mn-ea"/>
                <a:cs typeface="+mn-cs"/>
              </a:rPr>
              <a:t> as binomial</a:t>
            </a:r>
          </a:p>
          <a:p>
            <a:r>
              <a:rPr lang="en-US" sz="1200" b="0" i="0" u="none" strike="noStrike" kern="1200" baseline="0" dirty="0" smtClean="0">
                <a:solidFill>
                  <a:schemeClr val="tx1"/>
                </a:solidFill>
                <a:latin typeface="+mn-lt"/>
                <a:ea typeface="+mn-ea"/>
                <a:cs typeface="+mn-cs"/>
              </a:rPr>
              <a:t>random variables with success parameter depending on the product of</a:t>
            </a:r>
          </a:p>
          <a:p>
            <a:r>
              <a:rPr lang="en-US" sz="1200" b="0" i="0" u="none" strike="noStrike" kern="1200" baseline="0" dirty="0" smtClean="0">
                <a:solidFill>
                  <a:schemeClr val="tx1"/>
                </a:solidFill>
                <a:latin typeface="+mn-lt"/>
                <a:ea typeface="+mn-ea"/>
                <a:cs typeface="+mn-cs"/>
              </a:rPr>
              <a:t>the state of occurrence, </a:t>
            </a:r>
            <a:r>
              <a:rPr lang="en-US" sz="1200" b="0" i="0" u="none" strike="noStrike" kern="1200" baseline="0" dirty="0" err="1" smtClean="0">
                <a:solidFill>
                  <a:schemeClr val="tx1"/>
                </a:solidFill>
                <a:latin typeface="+mn-lt"/>
                <a:ea typeface="+mn-ea"/>
                <a:cs typeface="+mn-cs"/>
              </a:rPr>
              <a:t>zi,j</a:t>
            </a:r>
            <a:r>
              <a:rPr lang="en-US" sz="1200" b="0" i="0" u="none" strike="noStrike" kern="1200" baseline="0" dirty="0" smtClean="0">
                <a:solidFill>
                  <a:schemeClr val="tx1"/>
                </a:solidFill>
                <a:latin typeface="+mn-lt"/>
                <a:ea typeface="+mn-ea"/>
                <a:cs typeface="+mn-cs"/>
              </a:rPr>
              <a:t>, and of detection probability, </a:t>
            </a:r>
            <a:r>
              <a:rPr lang="en-US" sz="1200" b="0" i="0" u="none" strike="noStrike" kern="1200" baseline="0" dirty="0" err="1" smtClean="0">
                <a:solidFill>
                  <a:schemeClr val="tx1"/>
                </a:solidFill>
                <a:latin typeface="+mn-lt"/>
                <a:ea typeface="+mn-ea"/>
                <a:cs typeface="+mn-cs"/>
              </a:rPr>
              <a:t>pd,j</a:t>
            </a:r>
            <a:r>
              <a:rPr lang="en-US" sz="1200" b="0" i="0" u="none" strike="noStrike" kern="1200" baseline="0" dirty="0" smtClean="0">
                <a:solidFill>
                  <a:schemeClr val="tx1"/>
                </a:solidFill>
                <a:latin typeface="+mn-lt"/>
                <a:ea typeface="+mn-ea"/>
                <a:cs typeface="+mn-cs"/>
              </a:rPr>
              <a:t>, for day d</a:t>
            </a:r>
          </a:p>
          <a:p>
            <a:r>
              <a:rPr lang="en-US" sz="1200" b="0" i="0" u="none" strike="noStrike" kern="1200" baseline="0" dirty="0" smtClean="0">
                <a:solidFill>
                  <a:schemeClr val="tx1"/>
                </a:solidFill>
                <a:latin typeface="+mn-lt"/>
                <a:ea typeface="+mn-ea"/>
                <a:cs typeface="+mn-cs"/>
              </a:rPr>
              <a:t>and year j.</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16</a:t>
            </a:fld>
            <a:endParaRPr lang="en-US"/>
          </a:p>
        </p:txBody>
      </p:sp>
    </p:spTree>
    <p:extLst>
      <p:ext uri="{BB962C8B-B14F-4D97-AF65-F5344CB8AC3E}">
        <p14:creationId xmlns:p14="http://schemas.microsoft.com/office/powerpoint/2010/main" val="824491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a:t>
            </a:r>
            <a:r>
              <a:rPr lang="en-US" dirty="0" smtClean="0"/>
              <a:t>as the  </a:t>
            </a:r>
            <a:r>
              <a:rPr lang="en-US" dirty="0"/>
              <a:t>response in our models the number of times that a pod was detected per spatiotemporal unit (fishing area  and day) among the total number of sightings for that fishing area (which was equal to the number of sightings submitted for the unit).</a:t>
            </a:r>
          </a:p>
          <a:p>
            <a:endParaRPr lang="en-US" dirty="0"/>
          </a:p>
          <a:p>
            <a:r>
              <a:rPr lang="en-US" dirty="0"/>
              <a:t>We used occupancy models to estimate jointly the proportion of fishing areas occupied (i.e. a species’ distribution, or the</a:t>
            </a:r>
          </a:p>
          <a:p>
            <a:r>
              <a:rPr lang="en-US" dirty="0"/>
              <a:t>area where abundance Ni is greater than 0) and detection probability (the probability to detect at least one of the Ni individuals present at fishing </a:t>
            </a:r>
            <a:r>
              <a:rPr lang="en-US" dirty="0" err="1" smtClean="0"/>
              <a:t>areai</a:t>
            </a:r>
            <a:r>
              <a:rPr lang="en-US" dirty="0"/>
              <a:t>). </a:t>
            </a:r>
          </a:p>
          <a:p>
            <a:r>
              <a:rPr lang="en-US" dirty="0"/>
              <a:t>We parameterized the model with annual occupancy probabilities </a:t>
            </a:r>
          </a:p>
          <a:p>
            <a:endParaRPr lang="en-US" dirty="0"/>
          </a:p>
          <a:p>
            <a:r>
              <a:rPr lang="en-US" dirty="0"/>
              <a:t>The distribution </a:t>
            </a:r>
            <a:r>
              <a:rPr lang="en-US" dirty="0" err="1"/>
              <a:t>submodel</a:t>
            </a:r>
            <a:r>
              <a:rPr lang="en-US" dirty="0"/>
              <a:t> distinguishes the latent state of occurrence, that is, true presence or absence, </a:t>
            </a:r>
            <a:r>
              <a:rPr lang="en-US" dirty="0" err="1"/>
              <a:t>zi,j</a:t>
            </a:r>
            <a:r>
              <a:rPr lang="en-US" dirty="0"/>
              <a:t>, of a pod in fishing area </a:t>
            </a:r>
            <a:r>
              <a:rPr lang="en-US" dirty="0" err="1"/>
              <a:t>i</a:t>
            </a:r>
            <a:r>
              <a:rPr lang="en-US" dirty="0"/>
              <a:t> = 1,...,R in year j = 1,...,T, such that </a:t>
            </a:r>
            <a:r>
              <a:rPr lang="en-US" dirty="0" err="1"/>
              <a:t>zi,j</a:t>
            </a:r>
            <a:r>
              <a:rPr lang="en-US" dirty="0"/>
              <a:t> = 0 denotes a fishing area where a species is absent during a year and </a:t>
            </a:r>
            <a:r>
              <a:rPr lang="en-US" dirty="0" err="1"/>
              <a:t>zi,j</a:t>
            </a:r>
            <a:r>
              <a:rPr lang="en-US" dirty="0"/>
              <a:t> = 1 where it is present. We assumed </a:t>
            </a:r>
            <a:r>
              <a:rPr lang="en-US" dirty="0" err="1"/>
              <a:t>zi,j</a:t>
            </a:r>
            <a:r>
              <a:rPr lang="en-US" dirty="0"/>
              <a:t> to be a Bernoulli random variable with the year-specific occupancy probability </a:t>
            </a:r>
            <a:r>
              <a:rPr lang="en-US" dirty="0" err="1"/>
              <a:t>wj</a:t>
            </a:r>
            <a:r>
              <a:rPr lang="en-US" dirty="0"/>
              <a:t> as success parameter.</a:t>
            </a:r>
          </a:p>
          <a:p>
            <a:r>
              <a:rPr lang="en-US" dirty="0" err="1"/>
              <a:t>zi;j</a:t>
            </a:r>
            <a:r>
              <a:rPr lang="en-US" dirty="0"/>
              <a:t>  </a:t>
            </a:r>
            <a:r>
              <a:rPr lang="en-US" dirty="0" err="1" smtClean="0"/>
              <a:t>BernoulliðwjÞ</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To account for an observation process with imperfect detection and</a:t>
            </a:r>
          </a:p>
          <a:p>
            <a:r>
              <a:rPr lang="en-US" sz="1200" b="0" i="0" u="none" strike="noStrike" kern="1200" baseline="0" dirty="0" smtClean="0">
                <a:solidFill>
                  <a:schemeClr val="tx1"/>
                </a:solidFill>
                <a:latin typeface="+mn-lt"/>
                <a:ea typeface="+mn-ea"/>
                <a:cs typeface="+mn-cs"/>
              </a:rPr>
              <a:t>no false-positive errors, the number of surveys in quadrat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day d and</a:t>
            </a:r>
          </a:p>
          <a:p>
            <a:r>
              <a:rPr lang="en-US" sz="1200" b="0" i="0" u="none" strike="noStrike" kern="1200" baseline="0" dirty="0" smtClean="0">
                <a:solidFill>
                  <a:schemeClr val="tx1"/>
                </a:solidFill>
                <a:latin typeface="+mn-lt"/>
                <a:ea typeface="+mn-ea"/>
                <a:cs typeface="+mn-cs"/>
              </a:rPr>
              <a:t>year j in which the target species was detected (</a:t>
            </a:r>
            <a:r>
              <a:rPr lang="en-US" sz="1200" b="0" i="0" u="none" strike="noStrike" kern="1200" baseline="0" dirty="0" err="1" smtClean="0">
                <a:solidFill>
                  <a:schemeClr val="tx1"/>
                </a:solidFill>
                <a:latin typeface="+mn-lt"/>
                <a:ea typeface="+mn-ea"/>
                <a:cs typeface="+mn-cs"/>
              </a:rPr>
              <a:t>yi,d,j</a:t>
            </a:r>
            <a:r>
              <a:rPr lang="en-US" sz="1200" b="0" i="0" u="none" strike="noStrike" kern="1200" baseline="0" dirty="0" smtClean="0">
                <a:solidFill>
                  <a:schemeClr val="tx1"/>
                </a:solidFill>
                <a:latin typeface="+mn-lt"/>
                <a:ea typeface="+mn-ea"/>
                <a:cs typeface="+mn-cs"/>
              </a:rPr>
              <a:t>) among the total</a:t>
            </a:r>
          </a:p>
          <a:p>
            <a:r>
              <a:rPr lang="en-US" sz="1200" b="0" i="0" u="none" strike="noStrike" kern="1200" baseline="0" dirty="0" smtClean="0">
                <a:solidFill>
                  <a:schemeClr val="tx1"/>
                </a:solidFill>
                <a:latin typeface="+mn-lt"/>
                <a:ea typeface="+mn-ea"/>
                <a:cs typeface="+mn-cs"/>
              </a:rPr>
              <a:t>number of surveys made in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 and j (</a:t>
            </a:r>
            <a:r>
              <a:rPr lang="en-US" sz="1200" b="0" i="0" u="none" strike="noStrike" kern="1200" baseline="0" dirty="0" err="1" smtClean="0">
                <a:solidFill>
                  <a:schemeClr val="tx1"/>
                </a:solidFill>
                <a:latin typeface="+mn-lt"/>
                <a:ea typeface="+mn-ea"/>
                <a:cs typeface="+mn-cs"/>
              </a:rPr>
              <a:t>Ti,d,j</a:t>
            </a:r>
            <a:r>
              <a:rPr lang="en-US" sz="1200" b="0" i="0" u="none" strike="noStrike" kern="1200" baseline="0" dirty="0" smtClean="0">
                <a:solidFill>
                  <a:schemeClr val="tx1"/>
                </a:solidFill>
                <a:latin typeface="+mn-lt"/>
                <a:ea typeface="+mn-ea"/>
                <a:cs typeface="+mn-cs"/>
              </a:rPr>
              <a:t>) was </a:t>
            </a:r>
            <a:r>
              <a:rPr lang="en-US" sz="1200" b="0" i="0" u="none" strike="noStrike" kern="1200" baseline="0" dirty="0" err="1" smtClean="0">
                <a:solidFill>
                  <a:schemeClr val="tx1"/>
                </a:solidFill>
                <a:latin typeface="+mn-lt"/>
                <a:ea typeface="+mn-ea"/>
                <a:cs typeface="+mn-cs"/>
              </a:rPr>
              <a:t>modelled</a:t>
            </a:r>
            <a:r>
              <a:rPr lang="en-US" sz="1200" b="0" i="0" u="none" strike="noStrike" kern="1200" baseline="0" dirty="0" smtClean="0">
                <a:solidFill>
                  <a:schemeClr val="tx1"/>
                </a:solidFill>
                <a:latin typeface="+mn-lt"/>
                <a:ea typeface="+mn-ea"/>
                <a:cs typeface="+mn-cs"/>
              </a:rPr>
              <a:t> as binomial</a:t>
            </a:r>
          </a:p>
          <a:p>
            <a:r>
              <a:rPr lang="en-US" sz="1200" b="0" i="0" u="none" strike="noStrike" kern="1200" baseline="0" dirty="0" smtClean="0">
                <a:solidFill>
                  <a:schemeClr val="tx1"/>
                </a:solidFill>
                <a:latin typeface="+mn-lt"/>
                <a:ea typeface="+mn-ea"/>
                <a:cs typeface="+mn-cs"/>
              </a:rPr>
              <a:t>random variables with success parameter depending on the product of</a:t>
            </a:r>
          </a:p>
          <a:p>
            <a:r>
              <a:rPr lang="en-US" sz="1200" b="0" i="0" u="none" strike="noStrike" kern="1200" baseline="0" dirty="0" smtClean="0">
                <a:solidFill>
                  <a:schemeClr val="tx1"/>
                </a:solidFill>
                <a:latin typeface="+mn-lt"/>
                <a:ea typeface="+mn-ea"/>
                <a:cs typeface="+mn-cs"/>
              </a:rPr>
              <a:t>the state of occurrence, </a:t>
            </a:r>
            <a:r>
              <a:rPr lang="en-US" sz="1200" b="0" i="0" u="none" strike="noStrike" kern="1200" baseline="0" dirty="0" err="1" smtClean="0">
                <a:solidFill>
                  <a:schemeClr val="tx1"/>
                </a:solidFill>
                <a:latin typeface="+mn-lt"/>
                <a:ea typeface="+mn-ea"/>
                <a:cs typeface="+mn-cs"/>
              </a:rPr>
              <a:t>zi,j</a:t>
            </a:r>
            <a:r>
              <a:rPr lang="en-US" sz="1200" b="0" i="0" u="none" strike="noStrike" kern="1200" baseline="0" dirty="0" smtClean="0">
                <a:solidFill>
                  <a:schemeClr val="tx1"/>
                </a:solidFill>
                <a:latin typeface="+mn-lt"/>
                <a:ea typeface="+mn-ea"/>
                <a:cs typeface="+mn-cs"/>
              </a:rPr>
              <a:t>, and of detection probability, </a:t>
            </a:r>
            <a:r>
              <a:rPr lang="en-US" sz="1200" b="0" i="0" u="none" strike="noStrike" kern="1200" baseline="0" dirty="0" err="1" smtClean="0">
                <a:solidFill>
                  <a:schemeClr val="tx1"/>
                </a:solidFill>
                <a:latin typeface="+mn-lt"/>
                <a:ea typeface="+mn-ea"/>
                <a:cs typeface="+mn-cs"/>
              </a:rPr>
              <a:t>pd,j</a:t>
            </a:r>
            <a:r>
              <a:rPr lang="en-US" sz="1200" b="0" i="0" u="none" strike="noStrike" kern="1200" baseline="0" dirty="0" smtClean="0">
                <a:solidFill>
                  <a:schemeClr val="tx1"/>
                </a:solidFill>
                <a:latin typeface="+mn-lt"/>
                <a:ea typeface="+mn-ea"/>
                <a:cs typeface="+mn-cs"/>
              </a:rPr>
              <a:t>, for day d</a:t>
            </a:r>
          </a:p>
          <a:p>
            <a:r>
              <a:rPr lang="en-US" sz="1200" b="0" i="0" u="none" strike="noStrike" kern="1200" baseline="0" dirty="0" smtClean="0">
                <a:solidFill>
                  <a:schemeClr val="tx1"/>
                </a:solidFill>
                <a:latin typeface="+mn-lt"/>
                <a:ea typeface="+mn-ea"/>
                <a:cs typeface="+mn-cs"/>
              </a:rPr>
              <a:t>and year j.</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17</a:t>
            </a:fld>
            <a:endParaRPr lang="en-US"/>
          </a:p>
        </p:txBody>
      </p:sp>
    </p:spTree>
    <p:extLst>
      <p:ext uri="{BB962C8B-B14F-4D97-AF65-F5344CB8AC3E}">
        <p14:creationId xmlns:p14="http://schemas.microsoft.com/office/powerpoint/2010/main" val="824491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18</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19</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a:t>
            </a:fld>
            <a:endParaRPr lang="en-US"/>
          </a:p>
        </p:txBody>
      </p:sp>
    </p:spTree>
    <p:extLst>
      <p:ext uri="{BB962C8B-B14F-4D97-AF65-F5344CB8AC3E}">
        <p14:creationId xmlns:p14="http://schemas.microsoft.com/office/powerpoint/2010/main" val="2259033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20</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22</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24</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25</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26</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27</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in a linear fashion…getting later of last ~20 years.</a:t>
            </a:r>
          </a:p>
          <a:p>
            <a:r>
              <a:rPr lang="en-US" dirty="0"/>
              <a:t>Add central </a:t>
            </a:r>
            <a:r>
              <a:rPr lang="en-US" dirty="0" err="1"/>
              <a:t>salish</a:t>
            </a:r>
            <a:r>
              <a:rPr lang="en-US" dirty="0"/>
              <a:t> </a:t>
            </a:r>
            <a:r>
              <a:rPr lang="en-US" dirty="0" smtClean="0"/>
              <a:t>sea</a:t>
            </a:r>
          </a:p>
          <a:p>
            <a:endParaRPr lang="en-US" dirty="0" smtClean="0"/>
          </a:p>
          <a:p>
            <a:r>
              <a:rPr lang="en-US" dirty="0" smtClean="0"/>
              <a:t>CSS: </a:t>
            </a:r>
            <a:r>
              <a:rPr lang="en-US" dirty="0" err="1" smtClean="0"/>
              <a:t>ful</a:t>
            </a:r>
            <a:r>
              <a:rPr lang="en-US" dirty="0" smtClean="0"/>
              <a:t> time series: </a:t>
            </a:r>
            <a:r>
              <a:rPr lang="hr-HR" dirty="0" smtClean="0"/>
              <a:t>-1.401308 (-</a:t>
            </a:r>
            <a:r>
              <a:rPr lang="is-IS" dirty="0" smtClean="0"/>
              <a:t>2.004882 -0.7,</a:t>
            </a:r>
            <a:r>
              <a:rPr lang="hr-HR" dirty="0" smtClean="0"/>
              <a:t>)</a:t>
            </a:r>
          </a:p>
          <a:p>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28</a:t>
            </a:fld>
            <a:endParaRPr lang="en-US"/>
          </a:p>
        </p:txBody>
      </p:sp>
    </p:spTree>
    <p:extLst>
      <p:ext uri="{BB962C8B-B14F-4D97-AF65-F5344CB8AC3E}">
        <p14:creationId xmlns:p14="http://schemas.microsoft.com/office/powerpoint/2010/main" val="32117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news on SRKWs</a:t>
            </a:r>
          </a:p>
          <a:p>
            <a:r>
              <a:rPr lang="en-US" dirty="0"/>
              <a:t>Many people tie changes in SRKW </a:t>
            </a:r>
            <a:r>
              <a:rPr lang="en-US" dirty="0" smtClean="0"/>
              <a:t>sightings to changes</a:t>
            </a:r>
            <a:r>
              <a:rPr lang="en-US" baseline="0" dirty="0" smtClean="0"/>
              <a:t> in salmon</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3</a:t>
            </a:fld>
            <a:endParaRPr lang="en-US"/>
          </a:p>
        </p:txBody>
      </p:sp>
    </p:spTree>
    <p:extLst>
      <p:ext uri="{BB962C8B-B14F-4D97-AF65-F5344CB8AC3E}">
        <p14:creationId xmlns:p14="http://schemas.microsoft.com/office/powerpoint/2010/main" val="57140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news on SRKWs</a:t>
            </a:r>
          </a:p>
          <a:p>
            <a:r>
              <a:rPr lang="en-US" dirty="0"/>
              <a:t>Many people tie changes in SRKW </a:t>
            </a:r>
            <a:r>
              <a:rPr lang="en-US" dirty="0" smtClean="0"/>
              <a:t>sightings to changes</a:t>
            </a:r>
            <a:r>
              <a:rPr lang="en-US" baseline="0" dirty="0" smtClean="0"/>
              <a:t> in salmon</a:t>
            </a:r>
            <a:endParaRPr lang="en-US" dirty="0"/>
          </a:p>
        </p:txBody>
      </p:sp>
      <p:sp>
        <p:nvSpPr>
          <p:cNvPr id="4" name="Slide Number Placeholder 3"/>
          <p:cNvSpPr>
            <a:spLocks noGrp="1"/>
          </p:cNvSpPr>
          <p:nvPr>
            <p:ph type="sldNum" sz="quarter" idx="5"/>
          </p:nvPr>
        </p:nvSpPr>
        <p:spPr/>
        <p:txBody>
          <a:bodyPr/>
          <a:lstStyle/>
          <a:p>
            <a:fld id="{A72E0540-17B4-D747-BA75-A08A423D40AC}" type="slidenum">
              <a:rPr lang="en-US" smtClean="0"/>
              <a:t>4</a:t>
            </a:fld>
            <a:endParaRPr lang="en-US"/>
          </a:p>
        </p:txBody>
      </p:sp>
    </p:spTree>
    <p:extLst>
      <p:ext uri="{BB962C8B-B14F-4D97-AF65-F5344CB8AC3E}">
        <p14:creationId xmlns:p14="http://schemas.microsoft.com/office/powerpoint/2010/main" val="571408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Long-term vs</a:t>
            </a:r>
            <a:r>
              <a:rPr lang="en-US" baseline="0" dirty="0"/>
              <a:t> temporary changes?</a:t>
            </a:r>
            <a:endParaRPr lang="en-US" dirty="0"/>
          </a:p>
          <a:p>
            <a:r>
              <a:rPr lang="en-US" dirty="0"/>
              <a:t>in SRKW activity in the Salish Sea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arrival, earlier departure, both?</a:t>
            </a:r>
          </a:p>
          <a:p>
            <a:endParaRPr lang="en-US" dirty="0"/>
          </a:p>
          <a:p>
            <a:r>
              <a:rPr lang="en-US" dirty="0"/>
              <a:t>Understanding the details of this phenomena will improve our ability to manage SRKWs</a:t>
            </a:r>
            <a:endParaRPr lang="en-US" baseline="0" dirty="0"/>
          </a:p>
          <a:p>
            <a:endParaRPr lang="en-US" dirty="0"/>
          </a:p>
        </p:txBody>
      </p:sp>
      <p:sp>
        <p:nvSpPr>
          <p:cNvPr id="4" name="Slide Number Placeholder 3"/>
          <p:cNvSpPr>
            <a:spLocks noGrp="1"/>
          </p:cNvSpPr>
          <p:nvPr>
            <p:ph type="sldNum" sz="quarter" idx="10"/>
          </p:nvPr>
        </p:nvSpPr>
        <p:spPr/>
        <p:txBody>
          <a:bodyPr/>
          <a:lstStyle/>
          <a:p>
            <a:fld id="{A72E0540-17B4-D747-BA75-A08A423D40AC}" type="slidenum">
              <a:rPr lang="en-US" smtClean="0"/>
              <a:t>5</a:t>
            </a:fld>
            <a:endParaRPr lang="en-US"/>
          </a:p>
        </p:txBody>
      </p:sp>
    </p:spTree>
    <p:extLst>
      <p:ext uri="{BB962C8B-B14F-4D97-AF65-F5344CB8AC3E}">
        <p14:creationId xmlns:p14="http://schemas.microsoft.com/office/powerpoint/2010/main" val="155470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marine organisms have shifted their phenology earlier, as would be expected in many cases with climate change. Figure from a meta-analysis of marine studies documenting shifts in time (negative is earlier), across diverse taxonomic groups.</a:t>
            </a:r>
          </a:p>
        </p:txBody>
      </p:sp>
      <p:sp>
        <p:nvSpPr>
          <p:cNvPr id="4" name="Slide Number Placeholder 3"/>
          <p:cNvSpPr>
            <a:spLocks noGrp="1"/>
          </p:cNvSpPr>
          <p:nvPr>
            <p:ph type="sldNum" sz="quarter" idx="10"/>
          </p:nvPr>
        </p:nvSpPr>
        <p:spPr/>
        <p:txBody>
          <a:bodyPr/>
          <a:lstStyle/>
          <a:p>
            <a:fld id="{A72E0540-17B4-D747-BA75-A08A423D40AC}" type="slidenum">
              <a:rPr lang="en-US" smtClean="0"/>
              <a:t>6</a:t>
            </a:fld>
            <a:endParaRPr lang="en-US"/>
          </a:p>
        </p:txBody>
      </p:sp>
    </p:spTree>
    <p:extLst>
      <p:ext uri="{BB962C8B-B14F-4D97-AF65-F5344CB8AC3E}">
        <p14:creationId xmlns:p14="http://schemas.microsoft.com/office/powerpoint/2010/main" val="1291070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west coast, several recent studies have documented shifts in salmon phenology- especially the timing of adult returns to their natal streams. </a:t>
            </a:r>
          </a:p>
          <a:p>
            <a:r>
              <a:rPr lang="en-US" dirty="0"/>
              <a:t>This study is in southeast Alaska and shows 5 different salmon species </a:t>
            </a:r>
            <a:endParaRPr lang="en-US" dirty="0" smtClean="0"/>
          </a:p>
          <a:p>
            <a:r>
              <a:rPr lang="en-US" dirty="0" smtClean="0"/>
              <a:t>Blue=</a:t>
            </a:r>
            <a:r>
              <a:rPr lang="en-US" dirty="0" err="1" smtClean="0"/>
              <a:t>chinook</a:t>
            </a:r>
            <a:r>
              <a:rPr lang="en-US" dirty="0" smtClean="0"/>
              <a:t>, </a:t>
            </a:r>
            <a:r>
              <a:rPr lang="en-US" dirty="0" err="1" smtClean="0"/>
              <a:t>creen</a:t>
            </a:r>
            <a:r>
              <a:rPr lang="en-US" dirty="0" smtClean="0"/>
              <a:t>= chum. grey=</a:t>
            </a:r>
            <a:r>
              <a:rPr lang="en-US" baseline="0" dirty="0" smtClean="0"/>
              <a:t> </a:t>
            </a:r>
            <a:r>
              <a:rPr lang="en-US" baseline="0" dirty="0" err="1" smtClean="0"/>
              <a:t>coho</a:t>
            </a:r>
            <a:r>
              <a:rPr lang="en-US" baseline="0" dirty="0" smtClean="0"/>
              <a:t>, pink= pink, red = </a:t>
            </a:r>
            <a:r>
              <a:rPr lang="en-US" baseline="0" dirty="0" err="1" smtClean="0"/>
              <a:t>sdockeye</a:t>
            </a:r>
            <a:endParaRPr lang="en-US" dirty="0"/>
          </a:p>
        </p:txBody>
      </p:sp>
      <p:sp>
        <p:nvSpPr>
          <p:cNvPr id="4" name="Slide Number Placeholder 3"/>
          <p:cNvSpPr>
            <a:spLocks noGrp="1"/>
          </p:cNvSpPr>
          <p:nvPr>
            <p:ph type="sldNum" sz="quarter" idx="10"/>
          </p:nvPr>
        </p:nvSpPr>
        <p:spPr/>
        <p:txBody>
          <a:bodyPr/>
          <a:lstStyle/>
          <a:p>
            <a:fld id="{A72E0540-17B4-D747-BA75-A08A423D40AC}" type="slidenum">
              <a:rPr lang="en-US" smtClean="0"/>
              <a:t>7</a:t>
            </a:fld>
            <a:endParaRPr lang="en-US"/>
          </a:p>
        </p:txBody>
      </p:sp>
    </p:spTree>
    <p:extLst>
      <p:ext uri="{BB962C8B-B14F-4D97-AF65-F5344CB8AC3E}">
        <p14:creationId xmlns:p14="http://schemas.microsoft.com/office/powerpoint/2010/main" val="4255460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Add slide about Olson paper with state</a:t>
            </a:r>
            <a:r>
              <a:rPr lang="en-US" baseline="0" dirty="0"/>
              <a:t> of what we know, knowledge gaps</a:t>
            </a:r>
          </a:p>
          <a:p>
            <a:r>
              <a:rPr lang="en-US" baseline="0" dirty="0"/>
              <a:t>Add a gaps and hypotheses slide-</a:t>
            </a:r>
          </a:p>
          <a:p>
            <a:r>
              <a:rPr lang="en-US" baseline="0" dirty="0"/>
              <a:t>(colored table from </a:t>
            </a:r>
            <a:r>
              <a:rPr lang="en-US" baseline="0" dirty="0" err="1"/>
              <a:t>olson</a:t>
            </a:r>
            <a:r>
              <a:rPr lang="en-US" baseline="0" dirty="0"/>
              <a:t> slide)</a:t>
            </a:r>
          </a:p>
          <a:p>
            <a:r>
              <a:rPr lang="en-US" baseline="0" dirty="0"/>
              <a:t>Suggestions that all three pods spending more time in inland waters – done at a coarse scale, </a:t>
            </a:r>
          </a:p>
          <a:p>
            <a:endParaRPr lang="en-US" baseline="0" dirty="0"/>
          </a:p>
          <a:p>
            <a:r>
              <a:rPr lang="en-US" baseline="0" dirty="0"/>
              <a:t>Open question about whether timing of whales in the sound has shifted:</a:t>
            </a:r>
          </a:p>
          <a:p>
            <a:r>
              <a:rPr lang="en-US" baseline="0" dirty="0"/>
              <a:t>Alternative hypotheses: Effort has also shifted- is it just an </a:t>
            </a:r>
            <a:r>
              <a:rPr lang="en-US" baseline="0" dirty="0" err="1"/>
              <a:t>arttifat</a:t>
            </a:r>
            <a:r>
              <a:rPr lang="en-US" baseline="0" dirty="0"/>
              <a:t>?</a:t>
            </a:r>
          </a:p>
          <a:p>
            <a:r>
              <a:rPr lang="en-US" baseline="0" dirty="0"/>
              <a:t>Or prey have shifted</a:t>
            </a:r>
          </a:p>
          <a:p>
            <a:r>
              <a:rPr lang="en-US" baseline="0" dirty="0"/>
              <a:t>Is there pattern in the time of day when SRKWs move ? (Chris </a:t>
            </a:r>
          </a:p>
          <a:p>
            <a:r>
              <a:rPr lang="en-US" baseline="0" dirty="0"/>
              <a:t>Admiralty inlet over and over </a:t>
            </a:r>
          </a:p>
          <a:p>
            <a:endParaRPr lang="en-US" dirty="0"/>
          </a:p>
          <a:p>
            <a:endParaRPr lang="en-US" dirty="0"/>
          </a:p>
          <a:p>
            <a:r>
              <a:rPr lang="en-US" dirty="0"/>
              <a:t>One of the implications of these variable rates is that interacting</a:t>
            </a:r>
            <a:r>
              <a:rPr lang="en-US" baseline="0" dirty="0"/>
              <a:t> species may respond asynchronously. Such mismatches can cause </a:t>
            </a:r>
            <a:endParaRPr lang="en-US" dirty="0"/>
          </a:p>
        </p:txBody>
      </p:sp>
      <p:sp>
        <p:nvSpPr>
          <p:cNvPr id="4" name="Slide Number Placeholder 3"/>
          <p:cNvSpPr>
            <a:spLocks noGrp="1"/>
          </p:cNvSpPr>
          <p:nvPr>
            <p:ph type="sldNum" sz="quarter" idx="10"/>
          </p:nvPr>
        </p:nvSpPr>
        <p:spPr/>
        <p:txBody>
          <a:bodyPr/>
          <a:lstStyle/>
          <a:p>
            <a:fld id="{2E93ABF4-3931-E347-8330-7FBAF2ABA608}" type="slidenum">
              <a:rPr lang="en-US" smtClean="0"/>
              <a:t>8</a:t>
            </a:fld>
            <a:endParaRPr lang="en-US"/>
          </a:p>
        </p:txBody>
      </p:sp>
    </p:spTree>
    <p:extLst>
      <p:ext uri="{BB962C8B-B14F-4D97-AF65-F5344CB8AC3E}">
        <p14:creationId xmlns:p14="http://schemas.microsoft.com/office/powerpoint/2010/main" val="371356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Long-term or short-term shifts?</a:t>
            </a:r>
          </a:p>
          <a:p>
            <a:r>
              <a:rPr lang="en-US" sz="1200" b="0" i="0" u="none" strike="noStrike" kern="1200" baseline="0" dirty="0">
                <a:solidFill>
                  <a:schemeClr val="tx1"/>
                </a:solidFill>
                <a:latin typeface="+mn-lt"/>
                <a:ea typeface="+mn-ea"/>
                <a:cs typeface="+mn-cs"/>
              </a:rPr>
              <a:t>This would be useful to know, especially in comparison to potential shifts in salmon phenology, as on of the strategies considered by the SRKW task force is increasing salmon production. </a:t>
            </a:r>
          </a:p>
        </p:txBody>
      </p:sp>
      <p:sp>
        <p:nvSpPr>
          <p:cNvPr id="4" name="Slide Number Placeholder 3"/>
          <p:cNvSpPr>
            <a:spLocks noGrp="1"/>
          </p:cNvSpPr>
          <p:nvPr>
            <p:ph type="sldNum" sz="quarter" idx="10"/>
          </p:nvPr>
        </p:nvSpPr>
        <p:spPr/>
        <p:txBody>
          <a:bodyPr/>
          <a:lstStyle/>
          <a:p>
            <a:fld id="{A72E0540-17B4-D747-BA75-A08A423D40AC}" type="slidenum">
              <a:rPr lang="en-US" smtClean="0"/>
              <a:t>9</a:t>
            </a:fld>
            <a:endParaRPr lang="en-US"/>
          </a:p>
        </p:txBody>
      </p:sp>
    </p:spTree>
    <p:extLst>
      <p:ext uri="{BB962C8B-B14F-4D97-AF65-F5344CB8AC3E}">
        <p14:creationId xmlns:p14="http://schemas.microsoft.com/office/powerpoint/2010/main" val="3853101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BEC518-22D1-A745-B077-E9400A6C59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CEA707B4-4786-3340-BAE0-5EEBAF773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A844C7B-0905-A04B-860F-6DC69CA0769C}"/>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6AB2B58A-A6B1-CB4D-8DEC-BF8E6E2AB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6462A2D-E927-DE41-9CBE-5B3595BE7E91}"/>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2698346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97441-0B75-984A-B140-79E01F5CCF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711436D4-1FB8-4342-9314-1276617A31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6B6589D-FCBB-C241-B2B3-2C413C9E7D9C}"/>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FB55ACC1-53AD-E64F-AD96-116973DC6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1DA6049-A0D9-A348-BFA8-1C898B99CF42}"/>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333085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241E822-0340-174D-A4D6-4988B5DA14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207BE55-41F9-0A42-8E41-7356770D522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A9A66B9-D1C1-9848-9A03-7B49252F4E00}"/>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CCFD0024-1B44-FF46-8194-5D2E3CE98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1CA455B-B681-6746-A42D-C07006769B3F}"/>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349673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F7ABA3-213F-D946-BD03-5FFC57C161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B0189D6-FDBD-D942-B026-9B55F3469E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72893B0-F372-B84E-B7D8-823AB84A03DE}"/>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43FDDA0A-0C91-D94D-AF20-5FE5932B2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B457F56-FA2B-BA49-A995-525CC0C539B1}"/>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10199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D898D2-9E8C-D947-87E3-729575FF2F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C0F2F6C-8484-804F-B6F9-A70CB1FA5A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880672D6-4622-9849-AFD4-8D98DEF3B8B0}"/>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8C436DC5-825F-4A4E-9661-1EBDB9D96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7E2FC32-B870-324C-B9B6-7AA23815C1C2}"/>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734046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9457FC-DF6B-C244-AE8E-9C8F6DF057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0423025-F9F5-A647-B002-8A52B87E69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8D606247-2D9D-5241-8F0C-9B33AF3835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2D18DA19-1287-814D-B53A-ED4E0F428FD5}"/>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6" name="Footer Placeholder 5">
            <a:extLst>
              <a:ext uri="{FF2B5EF4-FFF2-40B4-BE49-F238E27FC236}">
                <a16:creationId xmlns="" xmlns:a16="http://schemas.microsoft.com/office/drawing/2014/main" id="{4D2B4959-8C69-9845-BC15-9DC874751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84E3883-64BB-E848-A2E9-D3D8498A87EB}"/>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616243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85317F-9F49-514B-B57F-D13B89C588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864A3C3-9848-1D4C-BD20-3F8AB59C87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4B7D26C8-4A09-5342-A965-0BDC2D54D1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4823E0C-23E7-1A4B-91AA-8251F3DCB0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1E93AAC0-F610-004D-8967-B2E83BA15A2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B3471D4-5631-7D4A-BF83-328667157E99}"/>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8" name="Footer Placeholder 7">
            <a:extLst>
              <a:ext uri="{FF2B5EF4-FFF2-40B4-BE49-F238E27FC236}">
                <a16:creationId xmlns="" xmlns:a16="http://schemas.microsoft.com/office/drawing/2014/main" id="{CA598284-4212-924A-9B1C-4F26F3B271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C9A8CB8-7985-A943-9F13-BB69702137BA}"/>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212679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C192F1-4E4F-7346-BFF5-EEF692AB0F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C1DC642-60D5-D446-AD41-6D5416A892B9}"/>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4" name="Footer Placeholder 3">
            <a:extLst>
              <a:ext uri="{FF2B5EF4-FFF2-40B4-BE49-F238E27FC236}">
                <a16:creationId xmlns="" xmlns:a16="http://schemas.microsoft.com/office/drawing/2014/main" id="{998208E7-067F-A74A-A708-2A8A77B1E1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7501E72E-4EFF-7B4E-A0A0-F54BB866367F}"/>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26675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6199FF3-6605-0142-9360-0995B8897FD6}"/>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3" name="Footer Placeholder 2">
            <a:extLst>
              <a:ext uri="{FF2B5EF4-FFF2-40B4-BE49-F238E27FC236}">
                <a16:creationId xmlns="" xmlns:a16="http://schemas.microsoft.com/office/drawing/2014/main" id="{D510426E-65DA-284A-A595-488F0BEAC2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5AC230-193B-3B47-88E4-BCFCEC14D470}"/>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1810975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4322CC-22E4-FE4B-A2B0-65DA4972A3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806372B-5223-AE4F-ABD8-06ADE6D34E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C7BF2E5D-1889-F643-AF18-F68A09C3D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2C3A94B-6026-5346-924F-79F7A7DE3C3A}"/>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6" name="Footer Placeholder 5">
            <a:extLst>
              <a:ext uri="{FF2B5EF4-FFF2-40B4-BE49-F238E27FC236}">
                <a16:creationId xmlns="" xmlns:a16="http://schemas.microsoft.com/office/drawing/2014/main" id="{7D4FC492-7EB1-3B4A-B934-BB7A5F086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28725F0-479D-D34F-9139-446E1DCE0AB0}"/>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7461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34B3C0-A527-4747-B946-C8BF9F01B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C2AE8480-39E4-C342-A018-BA9E31E8C5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F7BC5E52-730B-934C-8CC8-A99A5538C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E2CE906-F63D-BE4D-AE64-AE8F7325BE3D}"/>
              </a:ext>
            </a:extLst>
          </p:cNvPr>
          <p:cNvSpPr>
            <a:spLocks noGrp="1"/>
          </p:cNvSpPr>
          <p:nvPr>
            <p:ph type="dt" sz="half" idx="10"/>
          </p:nvPr>
        </p:nvSpPr>
        <p:spPr/>
        <p:txBody>
          <a:bodyPr/>
          <a:lstStyle/>
          <a:p>
            <a:fld id="{6B843DF4-2D48-EB41-AFD2-C11E1DD390C5}" type="datetimeFigureOut">
              <a:rPr lang="en-US" smtClean="0"/>
              <a:t>9/24/19</a:t>
            </a:fld>
            <a:endParaRPr lang="en-US"/>
          </a:p>
        </p:txBody>
      </p:sp>
      <p:sp>
        <p:nvSpPr>
          <p:cNvPr id="6" name="Footer Placeholder 5">
            <a:extLst>
              <a:ext uri="{FF2B5EF4-FFF2-40B4-BE49-F238E27FC236}">
                <a16:creationId xmlns="" xmlns:a16="http://schemas.microsoft.com/office/drawing/2014/main" id="{CF7EC75F-18D9-3148-A819-7DBDF41182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A143C6C-9D33-8E42-956A-D98ECBB4A7E2}"/>
              </a:ext>
            </a:extLst>
          </p:cNvPr>
          <p:cNvSpPr>
            <a:spLocks noGrp="1"/>
          </p:cNvSpPr>
          <p:nvPr>
            <p:ph type="sldNum" sz="quarter" idx="12"/>
          </p:nvPr>
        </p:nvSpPr>
        <p:spPr/>
        <p:txBody>
          <a:bodyPr/>
          <a:lstStyle/>
          <a:p>
            <a:fld id="{156C272D-5A56-F547-9AD6-FD9C8ABFA77B}" type="slidenum">
              <a:rPr lang="en-US" smtClean="0"/>
              <a:t>‹#›</a:t>
            </a:fld>
            <a:endParaRPr lang="en-US"/>
          </a:p>
        </p:txBody>
      </p:sp>
    </p:spTree>
    <p:extLst>
      <p:ext uri="{BB962C8B-B14F-4D97-AF65-F5344CB8AC3E}">
        <p14:creationId xmlns:p14="http://schemas.microsoft.com/office/powerpoint/2010/main" val="12791436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DA6D2BF-CC2C-B84E-9E26-16DDEC05C9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30C2D5B1-D103-1349-BE8A-BE7AABFAA0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001C11D-8646-5347-A1C0-3F34CFFFE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43DF4-2D48-EB41-AFD2-C11E1DD390C5}" type="datetimeFigureOut">
              <a:rPr lang="en-US" smtClean="0"/>
              <a:t>9/24/19</a:t>
            </a:fld>
            <a:endParaRPr lang="en-US"/>
          </a:p>
        </p:txBody>
      </p:sp>
      <p:sp>
        <p:nvSpPr>
          <p:cNvPr id="5" name="Footer Placeholder 4">
            <a:extLst>
              <a:ext uri="{FF2B5EF4-FFF2-40B4-BE49-F238E27FC236}">
                <a16:creationId xmlns="" xmlns:a16="http://schemas.microsoft.com/office/drawing/2014/main" id="{4EFA424A-DF21-F64A-90EB-9618E31362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224F3B6-C3B2-ED4B-8666-0035F93DB1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C272D-5A56-F547-9AD6-FD9C8ABFA77B}" type="slidenum">
              <a:rPr lang="en-US" smtClean="0"/>
              <a:t>‹#›</a:t>
            </a:fld>
            <a:endParaRPr lang="en-US"/>
          </a:p>
        </p:txBody>
      </p:sp>
    </p:spTree>
    <p:extLst>
      <p:ext uri="{BB962C8B-B14F-4D97-AF65-F5344CB8AC3E}">
        <p14:creationId xmlns:p14="http://schemas.microsoft.com/office/powerpoint/2010/main" val="3434430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276F106-185C-2146-BEF4-62A2243A46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36759" cy="6858000"/>
          </a:xfrm>
          <a:prstGeom prst="rect">
            <a:avLst/>
          </a:prstGeom>
        </p:spPr>
      </p:pic>
      <p:sp>
        <p:nvSpPr>
          <p:cNvPr id="2" name="Title 1">
            <a:extLst>
              <a:ext uri="{FF2B5EF4-FFF2-40B4-BE49-F238E27FC236}">
                <a16:creationId xmlns="" xmlns:a16="http://schemas.microsoft.com/office/drawing/2014/main" id="{CF39EB41-3EB7-2B4F-B13E-EBA738268D31}"/>
              </a:ext>
            </a:extLst>
          </p:cNvPr>
          <p:cNvSpPr>
            <a:spLocks noGrp="1"/>
          </p:cNvSpPr>
          <p:nvPr>
            <p:ph type="ctrTitle"/>
          </p:nvPr>
        </p:nvSpPr>
        <p:spPr>
          <a:xfrm>
            <a:off x="2565087" y="129083"/>
            <a:ext cx="7570443" cy="1245993"/>
          </a:xfrm>
          <a:solidFill>
            <a:schemeClr val="bg1">
              <a:alpha val="80000"/>
            </a:schemeClr>
          </a:solidFill>
        </p:spPr>
        <p:txBody>
          <a:bodyPr>
            <a:normAutofit/>
          </a:bodyPr>
          <a:lstStyle/>
          <a:p>
            <a:r>
              <a:rPr lang="en-US" sz="3600" dirty="0"/>
              <a:t>Shifts in southern resident killer whale phenology  in the Salish Sea</a:t>
            </a:r>
          </a:p>
        </p:txBody>
      </p:sp>
      <p:sp>
        <p:nvSpPr>
          <p:cNvPr id="4" name="Subtitle 3"/>
          <p:cNvSpPr>
            <a:spLocks noGrp="1"/>
          </p:cNvSpPr>
          <p:nvPr>
            <p:ph type="subTitle" idx="1"/>
          </p:nvPr>
        </p:nvSpPr>
        <p:spPr/>
        <p:txBody>
          <a:bodyPr/>
          <a:lstStyle/>
          <a:p>
            <a:endParaRPr lang="en-US"/>
          </a:p>
        </p:txBody>
      </p:sp>
      <p:sp>
        <p:nvSpPr>
          <p:cNvPr id="6" name="Subtitle 2">
            <a:extLst>
              <a:ext uri="{FF2B5EF4-FFF2-40B4-BE49-F238E27FC236}">
                <a16:creationId xmlns="" xmlns:a16="http://schemas.microsoft.com/office/drawing/2014/main" id="{E884C6E3-60A4-E949-9741-7ADF76A5ECDD}"/>
              </a:ext>
            </a:extLst>
          </p:cNvPr>
          <p:cNvSpPr txBox="1">
            <a:spLocks/>
          </p:cNvSpPr>
          <p:nvPr/>
        </p:nvSpPr>
        <p:spPr>
          <a:xfrm>
            <a:off x="8738026" y="4581771"/>
            <a:ext cx="3156705" cy="1854399"/>
          </a:xfrm>
          <a:prstGeom prst="rect">
            <a:avLst/>
          </a:prstGeom>
          <a:solidFill>
            <a:schemeClr val="bg1">
              <a:alpha val="8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smtClean="0"/>
              <a:t>Ailene K. Ettinger</a:t>
            </a:r>
          </a:p>
          <a:p>
            <a:pPr algn="r"/>
            <a:r>
              <a:rPr lang="en-US" dirty="0" smtClean="0"/>
              <a:t>NRC Research Associate</a:t>
            </a:r>
          </a:p>
          <a:p>
            <a:pPr algn="r"/>
            <a:r>
              <a:rPr lang="en-US" dirty="0" smtClean="0"/>
              <a:t>CB Division Meeting</a:t>
            </a:r>
          </a:p>
          <a:p>
            <a:pPr algn="r"/>
            <a:r>
              <a:rPr lang="en-US" dirty="0" smtClean="0"/>
              <a:t>August 14, 2019</a:t>
            </a:r>
            <a:endParaRPr lang="en-US" dirty="0"/>
          </a:p>
        </p:txBody>
      </p:sp>
    </p:spTree>
    <p:extLst>
      <p:ext uri="{BB962C8B-B14F-4D97-AF65-F5344CB8AC3E}">
        <p14:creationId xmlns:p14="http://schemas.microsoft.com/office/powerpoint/2010/main" val="120174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DC4F1B-7972-6A48-8716-0C5F1CDB1750}"/>
              </a:ext>
            </a:extLst>
          </p:cNvPr>
          <p:cNvSpPr>
            <a:spLocks noGrp="1"/>
          </p:cNvSpPr>
          <p:nvPr>
            <p:ph type="title"/>
          </p:nvPr>
        </p:nvSpPr>
        <p:spPr>
          <a:xfrm>
            <a:off x="140677" y="365125"/>
            <a:ext cx="12051323" cy="807183"/>
          </a:xfrm>
        </p:spPr>
        <p:txBody>
          <a:bodyPr>
            <a:normAutofit/>
          </a:bodyPr>
          <a:lstStyle/>
          <a:p>
            <a:r>
              <a:rPr lang="en-US" sz="3600" dirty="0"/>
              <a:t>The Orca Master Database</a:t>
            </a:r>
          </a:p>
        </p:txBody>
      </p:sp>
      <p:sp>
        <p:nvSpPr>
          <p:cNvPr id="10" name="TextBox 9">
            <a:extLst>
              <a:ext uri="{FF2B5EF4-FFF2-40B4-BE49-F238E27FC236}">
                <a16:creationId xmlns="" xmlns:a16="http://schemas.microsoft.com/office/drawing/2014/main" id="{8CD8707E-BF46-4D45-B5E2-E34DC884971F}"/>
              </a:ext>
            </a:extLst>
          </p:cNvPr>
          <p:cNvSpPr txBox="1"/>
          <p:nvPr/>
        </p:nvSpPr>
        <p:spPr>
          <a:xfrm>
            <a:off x="6741458" y="1462136"/>
            <a:ext cx="1636059" cy="369332"/>
          </a:xfrm>
          <a:prstGeom prst="rect">
            <a:avLst/>
          </a:prstGeom>
          <a:noFill/>
        </p:spPr>
        <p:txBody>
          <a:bodyPr wrap="square" rtlCol="0">
            <a:spAutoFit/>
          </a:bodyPr>
          <a:lstStyle/>
          <a:p>
            <a:r>
              <a:rPr lang="en-US" dirty="0"/>
              <a:t>Mean </a:t>
            </a:r>
            <a:r>
              <a:rPr lang="en-US" dirty="0" err="1"/>
              <a:t>obs</a:t>
            </a:r>
            <a:r>
              <a:rPr lang="en-US" dirty="0"/>
              <a:t> date</a:t>
            </a:r>
          </a:p>
        </p:txBody>
      </p:sp>
      <p:sp>
        <p:nvSpPr>
          <p:cNvPr id="11" name="TextBox 10">
            <a:extLst>
              <a:ext uri="{FF2B5EF4-FFF2-40B4-BE49-F238E27FC236}">
                <a16:creationId xmlns="" xmlns:a16="http://schemas.microsoft.com/office/drawing/2014/main" id="{E138BB82-A536-844A-BC8F-443DB5F78118}"/>
              </a:ext>
            </a:extLst>
          </p:cNvPr>
          <p:cNvSpPr txBox="1"/>
          <p:nvPr/>
        </p:nvSpPr>
        <p:spPr>
          <a:xfrm>
            <a:off x="9583270" y="1511559"/>
            <a:ext cx="2182906" cy="369332"/>
          </a:xfrm>
          <a:prstGeom prst="rect">
            <a:avLst/>
          </a:prstGeom>
          <a:noFill/>
        </p:spPr>
        <p:txBody>
          <a:bodyPr wrap="square" rtlCol="0">
            <a:spAutoFit/>
          </a:bodyPr>
          <a:lstStyle/>
          <a:p>
            <a:r>
              <a:rPr lang="en-US" dirty="0"/>
              <a:t>Duration of season</a:t>
            </a:r>
          </a:p>
        </p:txBody>
      </p:sp>
      <p:sp>
        <p:nvSpPr>
          <p:cNvPr id="3" name="Rectangle 2"/>
          <p:cNvSpPr/>
          <p:nvPr/>
        </p:nvSpPr>
        <p:spPr>
          <a:xfrm>
            <a:off x="6130020" y="1172308"/>
            <a:ext cx="5818982" cy="419228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 xmlns:a16="http://schemas.microsoft.com/office/drawing/2014/main" id="{4BF13760-D4F2-4F4D-994D-0367741281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47050" y="193963"/>
            <a:ext cx="4672440" cy="6386945"/>
          </a:xfrm>
          <a:prstGeom prst="rect">
            <a:avLst/>
          </a:prstGeom>
        </p:spPr>
      </p:pic>
      <p:pic>
        <p:nvPicPr>
          <p:cNvPr id="12" name="Picture 11">
            <a:extLst>
              <a:ext uri="{FF2B5EF4-FFF2-40B4-BE49-F238E27FC236}">
                <a16:creationId xmlns="" xmlns:a16="http://schemas.microsoft.com/office/drawing/2014/main" id="{08585B57-3338-CA43-87F8-F5BEE9904E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501" y="1172308"/>
            <a:ext cx="5978571" cy="5514530"/>
          </a:xfrm>
          <a:prstGeom prst="rect">
            <a:avLst/>
          </a:prstGeom>
        </p:spPr>
      </p:pic>
    </p:spTree>
    <p:extLst>
      <p:ext uri="{BB962C8B-B14F-4D97-AF65-F5344CB8AC3E}">
        <p14:creationId xmlns:p14="http://schemas.microsoft.com/office/powerpoint/2010/main" val="31372838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DC5CED-B76F-FF49-84BC-11B562028500}"/>
              </a:ext>
            </a:extLst>
          </p:cNvPr>
          <p:cNvSpPr>
            <a:spLocks noGrp="1"/>
          </p:cNvSpPr>
          <p:nvPr>
            <p:ph type="title"/>
          </p:nvPr>
        </p:nvSpPr>
        <p:spPr>
          <a:xfrm>
            <a:off x="245379" y="230910"/>
            <a:ext cx="11489421" cy="946727"/>
          </a:xfrm>
        </p:spPr>
        <p:txBody>
          <a:bodyPr>
            <a:normAutofit fontScale="90000"/>
          </a:bodyPr>
          <a:lstStyle/>
          <a:p>
            <a:r>
              <a:rPr lang="en-US" dirty="0"/>
              <a:t>SRKW activity varies seasonally across two areas</a:t>
            </a:r>
            <a:br>
              <a:rPr lang="en-US" dirty="0"/>
            </a:br>
            <a:r>
              <a:rPr lang="en-US" sz="3600" dirty="0"/>
              <a:t/>
            </a:r>
            <a:br>
              <a:rPr lang="en-US" sz="3600" dirty="0"/>
            </a:br>
            <a:endParaRPr lang="en-US" sz="3600" dirty="0"/>
          </a:p>
        </p:txBody>
      </p:sp>
      <p:sp>
        <p:nvSpPr>
          <p:cNvPr id="4" name="TextBox 3"/>
          <p:cNvSpPr txBox="1"/>
          <p:nvPr/>
        </p:nvSpPr>
        <p:spPr>
          <a:xfrm>
            <a:off x="1624983" y="1471349"/>
            <a:ext cx="2128471" cy="646331"/>
          </a:xfrm>
          <a:prstGeom prst="rect">
            <a:avLst/>
          </a:prstGeom>
          <a:solidFill>
            <a:schemeClr val="bg1"/>
          </a:solidFill>
        </p:spPr>
        <p:txBody>
          <a:bodyPr wrap="square" rtlCol="0">
            <a:spAutoFit/>
          </a:bodyPr>
          <a:lstStyle/>
          <a:p>
            <a:pPr algn="ctr"/>
            <a:r>
              <a:rPr lang="en-US" b="1" dirty="0">
                <a:solidFill>
                  <a:schemeClr val="accent1">
                    <a:lumMod val="75000"/>
                  </a:schemeClr>
                </a:solidFill>
              </a:rPr>
              <a:t>Central Salish Sea</a:t>
            </a:r>
          </a:p>
          <a:p>
            <a:pPr algn="ctr"/>
            <a:r>
              <a:rPr lang="en-US" b="1" dirty="0">
                <a:solidFill>
                  <a:schemeClr val="accent1">
                    <a:lumMod val="75000"/>
                  </a:schemeClr>
                </a:solidFill>
              </a:rPr>
              <a:t>(Summer)</a:t>
            </a:r>
            <a:r>
              <a:rPr lang="en-US" b="1" dirty="0">
                <a:solidFill>
                  <a:srgbClr val="800000"/>
                </a:solidFill>
              </a:rPr>
              <a:t>  </a:t>
            </a:r>
          </a:p>
        </p:txBody>
      </p:sp>
      <p:sp>
        <p:nvSpPr>
          <p:cNvPr id="9" name="TextBox 8"/>
          <p:cNvSpPr txBox="1"/>
          <p:nvPr/>
        </p:nvSpPr>
        <p:spPr>
          <a:xfrm>
            <a:off x="1550430" y="4603871"/>
            <a:ext cx="2443840" cy="646331"/>
          </a:xfrm>
          <a:prstGeom prst="rect">
            <a:avLst/>
          </a:prstGeom>
          <a:solidFill>
            <a:schemeClr val="bg1"/>
          </a:solidFill>
        </p:spPr>
        <p:txBody>
          <a:bodyPr wrap="square" rtlCol="0">
            <a:spAutoFit/>
          </a:bodyPr>
          <a:lstStyle/>
          <a:p>
            <a:pPr algn="ctr"/>
            <a:r>
              <a:rPr lang="en-US" b="1" dirty="0">
                <a:solidFill>
                  <a:srgbClr val="C5585B"/>
                </a:solidFill>
              </a:rPr>
              <a:t>Puget Sound Proper</a:t>
            </a:r>
          </a:p>
          <a:p>
            <a:pPr algn="ctr"/>
            <a:r>
              <a:rPr lang="en-US" b="1" dirty="0">
                <a:solidFill>
                  <a:srgbClr val="C5585B"/>
                </a:solidFill>
              </a:rPr>
              <a:t>Fall/Winter</a:t>
            </a:r>
          </a:p>
        </p:txBody>
      </p:sp>
      <p:sp>
        <p:nvSpPr>
          <p:cNvPr id="8" name="TextBox 7">
            <a:extLst>
              <a:ext uri="{FF2B5EF4-FFF2-40B4-BE49-F238E27FC236}">
                <a16:creationId xmlns="" xmlns:a16="http://schemas.microsoft.com/office/drawing/2014/main" id="{7F07D68C-ED36-8243-A516-5CC272EE0011}"/>
              </a:ext>
            </a:extLst>
          </p:cNvPr>
          <p:cNvSpPr txBox="1"/>
          <p:nvPr/>
        </p:nvSpPr>
        <p:spPr>
          <a:xfrm>
            <a:off x="0" y="6405049"/>
            <a:ext cx="3393595" cy="369332"/>
          </a:xfrm>
          <a:prstGeom prst="rect">
            <a:avLst/>
          </a:prstGeom>
          <a:noFill/>
        </p:spPr>
        <p:txBody>
          <a:bodyPr wrap="square" rtlCol="0">
            <a:spAutoFit/>
          </a:bodyPr>
          <a:lstStyle/>
          <a:p>
            <a:r>
              <a:rPr lang="en-US" dirty="0"/>
              <a:t>Source: </a:t>
            </a:r>
            <a:r>
              <a:rPr lang="en-US" dirty="0" err="1"/>
              <a:t>OrcaMaster</a:t>
            </a:r>
            <a:r>
              <a:rPr lang="en-US" dirty="0"/>
              <a:t> Database</a:t>
            </a:r>
          </a:p>
        </p:txBody>
      </p:sp>
      <p:pic>
        <p:nvPicPr>
          <p:cNvPr id="11" name="Picture 10">
            <a:extLst>
              <a:ext uri="{FF2B5EF4-FFF2-40B4-BE49-F238E27FC236}">
                <a16:creationId xmlns="" xmlns:a16="http://schemas.microsoft.com/office/drawing/2014/main" id="{6D4D0A28-CB26-5E45-AD87-D75939150158}"/>
              </a:ext>
            </a:extLst>
          </p:cNvPr>
          <p:cNvPicPr>
            <a:picLocks noChangeAspect="1"/>
          </p:cNvPicPr>
          <p:nvPr/>
        </p:nvPicPr>
        <p:blipFill>
          <a:blip r:embed="rId3"/>
          <a:stretch>
            <a:fillRect/>
          </a:stretch>
        </p:blipFill>
        <p:spPr>
          <a:xfrm>
            <a:off x="7020589" y="-4207802"/>
            <a:ext cx="6304788" cy="12609576"/>
          </a:xfrm>
          <a:prstGeom prst="rect">
            <a:avLst/>
          </a:prstGeom>
        </p:spPr>
      </p:pic>
      <p:pic>
        <p:nvPicPr>
          <p:cNvPr id="7" name="Picture 6" descr="WhaleDaysProbOCc_4panels_forpres.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58370" y="600364"/>
            <a:ext cx="3755090" cy="6371484"/>
          </a:xfrm>
          <a:prstGeom prst="rect">
            <a:avLst/>
          </a:prstGeom>
        </p:spPr>
      </p:pic>
    </p:spTree>
    <p:extLst>
      <p:ext uri="{BB962C8B-B14F-4D97-AF65-F5344CB8AC3E}">
        <p14:creationId xmlns:p14="http://schemas.microsoft.com/office/powerpoint/2010/main" val="13277379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8CD8707E-BF46-4D45-B5E2-E34DC884971F}"/>
              </a:ext>
            </a:extLst>
          </p:cNvPr>
          <p:cNvSpPr txBox="1"/>
          <p:nvPr/>
        </p:nvSpPr>
        <p:spPr>
          <a:xfrm>
            <a:off x="6741458" y="1462136"/>
            <a:ext cx="1636059" cy="369332"/>
          </a:xfrm>
          <a:prstGeom prst="rect">
            <a:avLst/>
          </a:prstGeom>
          <a:noFill/>
        </p:spPr>
        <p:txBody>
          <a:bodyPr wrap="square" rtlCol="0">
            <a:spAutoFit/>
          </a:bodyPr>
          <a:lstStyle/>
          <a:p>
            <a:r>
              <a:rPr lang="en-US" dirty="0"/>
              <a:t>Mean </a:t>
            </a:r>
            <a:r>
              <a:rPr lang="en-US" dirty="0" err="1"/>
              <a:t>obs</a:t>
            </a:r>
            <a:r>
              <a:rPr lang="en-US" dirty="0"/>
              <a:t> date</a:t>
            </a:r>
          </a:p>
        </p:txBody>
      </p:sp>
      <p:sp>
        <p:nvSpPr>
          <p:cNvPr id="11" name="TextBox 10">
            <a:extLst>
              <a:ext uri="{FF2B5EF4-FFF2-40B4-BE49-F238E27FC236}">
                <a16:creationId xmlns="" xmlns:a16="http://schemas.microsoft.com/office/drawing/2014/main" id="{E138BB82-A536-844A-BC8F-443DB5F78118}"/>
              </a:ext>
            </a:extLst>
          </p:cNvPr>
          <p:cNvSpPr txBox="1"/>
          <p:nvPr/>
        </p:nvSpPr>
        <p:spPr>
          <a:xfrm>
            <a:off x="9583270" y="1511559"/>
            <a:ext cx="2182906" cy="369332"/>
          </a:xfrm>
          <a:prstGeom prst="rect">
            <a:avLst/>
          </a:prstGeom>
          <a:noFill/>
        </p:spPr>
        <p:txBody>
          <a:bodyPr wrap="square" rtlCol="0">
            <a:spAutoFit/>
          </a:bodyPr>
          <a:lstStyle/>
          <a:p>
            <a:r>
              <a:rPr lang="en-US" dirty="0"/>
              <a:t>Duration of season</a:t>
            </a:r>
          </a:p>
        </p:txBody>
      </p:sp>
      <p:sp>
        <p:nvSpPr>
          <p:cNvPr id="3" name="Rectangle 2"/>
          <p:cNvSpPr/>
          <p:nvPr/>
        </p:nvSpPr>
        <p:spPr>
          <a:xfrm>
            <a:off x="6130020" y="1172308"/>
            <a:ext cx="5818982" cy="419228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0F788415-5CC5-0246-B116-C8EB6D60ED85}"/>
              </a:ext>
            </a:extLst>
          </p:cNvPr>
          <p:cNvPicPr>
            <a:picLocks noChangeAspect="1"/>
          </p:cNvPicPr>
          <p:nvPr/>
        </p:nvPicPr>
        <p:blipFill>
          <a:blip r:embed="rId3"/>
          <a:stretch>
            <a:fillRect/>
          </a:stretch>
        </p:blipFill>
        <p:spPr>
          <a:xfrm>
            <a:off x="68715" y="1652529"/>
            <a:ext cx="8668535" cy="5201121"/>
          </a:xfrm>
          <a:prstGeom prst="rect">
            <a:avLst/>
          </a:prstGeom>
        </p:spPr>
      </p:pic>
      <p:sp>
        <p:nvSpPr>
          <p:cNvPr id="15" name="Title 1">
            <a:extLst>
              <a:ext uri="{FF2B5EF4-FFF2-40B4-BE49-F238E27FC236}">
                <a16:creationId xmlns="" xmlns:a16="http://schemas.microsoft.com/office/drawing/2014/main" id="{4F2330B6-F549-C042-8B03-E1E2B30576CA}"/>
              </a:ext>
            </a:extLst>
          </p:cNvPr>
          <p:cNvSpPr>
            <a:spLocks noGrp="1"/>
          </p:cNvSpPr>
          <p:nvPr>
            <p:ph type="title"/>
          </p:nvPr>
        </p:nvSpPr>
        <p:spPr>
          <a:xfrm>
            <a:off x="245379" y="255442"/>
            <a:ext cx="11489421" cy="2068280"/>
          </a:xfrm>
        </p:spPr>
        <p:txBody>
          <a:bodyPr>
            <a:normAutofit fontScale="90000"/>
          </a:bodyPr>
          <a:lstStyle/>
          <a:p>
            <a:r>
              <a:rPr lang="en-US" dirty="0"/>
              <a:t>SRKW activity varies seasonally across two regions, </a:t>
            </a:r>
            <a:br>
              <a:rPr lang="en-US" dirty="0"/>
            </a:br>
            <a:r>
              <a:rPr lang="en-US" dirty="0"/>
              <a:t>that may have divergent long-term trends</a:t>
            </a:r>
            <a:br>
              <a:rPr lang="en-US" dirty="0"/>
            </a:br>
            <a:r>
              <a:rPr lang="en-US" sz="3600" dirty="0"/>
              <a:t/>
            </a:r>
            <a:br>
              <a:rPr lang="en-US" sz="3600" dirty="0"/>
            </a:br>
            <a:endParaRPr lang="en-US" sz="3600" dirty="0"/>
          </a:p>
        </p:txBody>
      </p:sp>
      <p:pic>
        <p:nvPicPr>
          <p:cNvPr id="8" name="Picture 7">
            <a:extLst>
              <a:ext uri="{FF2B5EF4-FFF2-40B4-BE49-F238E27FC236}">
                <a16:creationId xmlns="" xmlns:a16="http://schemas.microsoft.com/office/drawing/2014/main" id="{6D4D0A28-CB26-5E45-AD87-D75939150158}"/>
              </a:ext>
            </a:extLst>
          </p:cNvPr>
          <p:cNvPicPr>
            <a:picLocks noChangeAspect="1"/>
          </p:cNvPicPr>
          <p:nvPr/>
        </p:nvPicPr>
        <p:blipFill>
          <a:blip r:embed="rId4"/>
          <a:stretch>
            <a:fillRect/>
          </a:stretch>
        </p:blipFill>
        <p:spPr>
          <a:xfrm>
            <a:off x="7004097" y="-4207802"/>
            <a:ext cx="6304788" cy="12609576"/>
          </a:xfrm>
          <a:prstGeom prst="rect">
            <a:avLst/>
          </a:prstGeom>
        </p:spPr>
      </p:pic>
    </p:spTree>
    <p:extLst>
      <p:ext uri="{BB962C8B-B14F-4D97-AF65-F5344CB8AC3E}">
        <p14:creationId xmlns:p14="http://schemas.microsoft.com/office/powerpoint/2010/main" val="524957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8CD8707E-BF46-4D45-B5E2-E34DC884971F}"/>
              </a:ext>
            </a:extLst>
          </p:cNvPr>
          <p:cNvSpPr txBox="1"/>
          <p:nvPr/>
        </p:nvSpPr>
        <p:spPr>
          <a:xfrm>
            <a:off x="6741458" y="1462136"/>
            <a:ext cx="1636059" cy="369332"/>
          </a:xfrm>
          <a:prstGeom prst="rect">
            <a:avLst/>
          </a:prstGeom>
          <a:noFill/>
        </p:spPr>
        <p:txBody>
          <a:bodyPr wrap="square" rtlCol="0">
            <a:spAutoFit/>
          </a:bodyPr>
          <a:lstStyle/>
          <a:p>
            <a:r>
              <a:rPr lang="en-US" dirty="0"/>
              <a:t>Mean </a:t>
            </a:r>
            <a:r>
              <a:rPr lang="en-US" dirty="0" err="1"/>
              <a:t>obs</a:t>
            </a:r>
            <a:r>
              <a:rPr lang="en-US" dirty="0"/>
              <a:t> date</a:t>
            </a:r>
          </a:p>
        </p:txBody>
      </p:sp>
      <p:sp>
        <p:nvSpPr>
          <p:cNvPr id="11" name="TextBox 10">
            <a:extLst>
              <a:ext uri="{FF2B5EF4-FFF2-40B4-BE49-F238E27FC236}">
                <a16:creationId xmlns="" xmlns:a16="http://schemas.microsoft.com/office/drawing/2014/main" id="{E138BB82-A536-844A-BC8F-443DB5F78118}"/>
              </a:ext>
            </a:extLst>
          </p:cNvPr>
          <p:cNvSpPr txBox="1"/>
          <p:nvPr/>
        </p:nvSpPr>
        <p:spPr>
          <a:xfrm>
            <a:off x="9583270" y="1511559"/>
            <a:ext cx="2182906" cy="369332"/>
          </a:xfrm>
          <a:prstGeom prst="rect">
            <a:avLst/>
          </a:prstGeom>
          <a:noFill/>
        </p:spPr>
        <p:txBody>
          <a:bodyPr wrap="square" rtlCol="0">
            <a:spAutoFit/>
          </a:bodyPr>
          <a:lstStyle/>
          <a:p>
            <a:r>
              <a:rPr lang="en-US" dirty="0"/>
              <a:t>Duration of season</a:t>
            </a:r>
          </a:p>
        </p:txBody>
      </p:sp>
      <p:sp>
        <p:nvSpPr>
          <p:cNvPr id="3" name="Rectangle 2"/>
          <p:cNvSpPr/>
          <p:nvPr/>
        </p:nvSpPr>
        <p:spPr>
          <a:xfrm>
            <a:off x="6130020" y="1172308"/>
            <a:ext cx="5818982" cy="419228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 xmlns:a16="http://schemas.microsoft.com/office/drawing/2014/main" id="{4F2330B6-F549-C042-8B03-E1E2B30576CA}"/>
              </a:ext>
            </a:extLst>
          </p:cNvPr>
          <p:cNvSpPr>
            <a:spLocks noGrp="1"/>
          </p:cNvSpPr>
          <p:nvPr>
            <p:ph type="title"/>
          </p:nvPr>
        </p:nvSpPr>
        <p:spPr>
          <a:xfrm>
            <a:off x="245379" y="255442"/>
            <a:ext cx="11489421" cy="2068280"/>
          </a:xfrm>
        </p:spPr>
        <p:txBody>
          <a:bodyPr>
            <a:normAutofit fontScale="90000"/>
          </a:bodyPr>
          <a:lstStyle/>
          <a:p>
            <a:r>
              <a:rPr lang="en-US" dirty="0"/>
              <a:t>SRKW activity varies seasonally across two regions </a:t>
            </a:r>
            <a:br>
              <a:rPr lang="en-US" dirty="0"/>
            </a:br>
            <a:r>
              <a:rPr lang="en-US" dirty="0"/>
              <a:t>that may have divergent long-term trends</a:t>
            </a:r>
            <a:br>
              <a:rPr lang="en-US" dirty="0"/>
            </a:br>
            <a:r>
              <a:rPr lang="en-US" sz="3600" dirty="0"/>
              <a:t/>
            </a:r>
            <a:br>
              <a:rPr lang="en-US" sz="3600" dirty="0"/>
            </a:br>
            <a:endParaRPr lang="en-US" sz="3600" dirty="0"/>
          </a:p>
        </p:txBody>
      </p:sp>
      <p:pic>
        <p:nvPicPr>
          <p:cNvPr id="5" name="Picture 4">
            <a:extLst>
              <a:ext uri="{FF2B5EF4-FFF2-40B4-BE49-F238E27FC236}">
                <a16:creationId xmlns="" xmlns:a16="http://schemas.microsoft.com/office/drawing/2014/main" id="{A3063C89-8EE1-6142-AD39-4780B65C22B5}"/>
              </a:ext>
            </a:extLst>
          </p:cNvPr>
          <p:cNvPicPr>
            <a:picLocks noChangeAspect="1"/>
          </p:cNvPicPr>
          <p:nvPr/>
        </p:nvPicPr>
        <p:blipFill>
          <a:blip r:embed="rId3"/>
          <a:stretch>
            <a:fillRect/>
          </a:stretch>
        </p:blipFill>
        <p:spPr>
          <a:xfrm>
            <a:off x="0" y="1316736"/>
            <a:ext cx="8702039" cy="5221224"/>
          </a:xfrm>
          <a:prstGeom prst="rect">
            <a:avLst/>
          </a:prstGeom>
          <a:solidFill>
            <a:schemeClr val="bg1"/>
          </a:solidFill>
        </p:spPr>
      </p:pic>
      <p:pic>
        <p:nvPicPr>
          <p:cNvPr id="8" name="Picture 7">
            <a:extLst>
              <a:ext uri="{FF2B5EF4-FFF2-40B4-BE49-F238E27FC236}">
                <a16:creationId xmlns="" xmlns:a16="http://schemas.microsoft.com/office/drawing/2014/main" id="{6D4D0A28-CB26-5E45-AD87-D75939150158}"/>
              </a:ext>
            </a:extLst>
          </p:cNvPr>
          <p:cNvPicPr>
            <a:picLocks noChangeAspect="1"/>
          </p:cNvPicPr>
          <p:nvPr/>
        </p:nvPicPr>
        <p:blipFill>
          <a:blip r:embed="rId4"/>
          <a:stretch>
            <a:fillRect/>
          </a:stretch>
        </p:blipFill>
        <p:spPr>
          <a:xfrm>
            <a:off x="7004097" y="-4207802"/>
            <a:ext cx="6304788" cy="12609576"/>
          </a:xfrm>
          <a:prstGeom prst="rect">
            <a:avLst/>
          </a:prstGeom>
        </p:spPr>
      </p:pic>
    </p:spTree>
    <p:extLst>
      <p:ext uri="{BB962C8B-B14F-4D97-AF65-F5344CB8AC3E}">
        <p14:creationId xmlns:p14="http://schemas.microsoft.com/office/powerpoint/2010/main" val="3365711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8CD8707E-BF46-4D45-B5E2-E34DC884971F}"/>
              </a:ext>
            </a:extLst>
          </p:cNvPr>
          <p:cNvSpPr txBox="1"/>
          <p:nvPr/>
        </p:nvSpPr>
        <p:spPr>
          <a:xfrm>
            <a:off x="6741458" y="1462136"/>
            <a:ext cx="1636059" cy="369332"/>
          </a:xfrm>
          <a:prstGeom prst="rect">
            <a:avLst/>
          </a:prstGeom>
          <a:noFill/>
        </p:spPr>
        <p:txBody>
          <a:bodyPr wrap="square" rtlCol="0">
            <a:spAutoFit/>
          </a:bodyPr>
          <a:lstStyle/>
          <a:p>
            <a:r>
              <a:rPr lang="en-US" dirty="0"/>
              <a:t>Mean </a:t>
            </a:r>
            <a:r>
              <a:rPr lang="en-US" dirty="0" err="1"/>
              <a:t>obs</a:t>
            </a:r>
            <a:r>
              <a:rPr lang="en-US" dirty="0"/>
              <a:t> date</a:t>
            </a:r>
          </a:p>
        </p:txBody>
      </p:sp>
      <p:sp>
        <p:nvSpPr>
          <p:cNvPr id="11" name="TextBox 10">
            <a:extLst>
              <a:ext uri="{FF2B5EF4-FFF2-40B4-BE49-F238E27FC236}">
                <a16:creationId xmlns="" xmlns:a16="http://schemas.microsoft.com/office/drawing/2014/main" id="{E138BB82-A536-844A-BC8F-443DB5F78118}"/>
              </a:ext>
            </a:extLst>
          </p:cNvPr>
          <p:cNvSpPr txBox="1"/>
          <p:nvPr/>
        </p:nvSpPr>
        <p:spPr>
          <a:xfrm>
            <a:off x="9583270" y="1511559"/>
            <a:ext cx="2182906" cy="369332"/>
          </a:xfrm>
          <a:prstGeom prst="rect">
            <a:avLst/>
          </a:prstGeom>
          <a:noFill/>
        </p:spPr>
        <p:txBody>
          <a:bodyPr wrap="square" rtlCol="0">
            <a:spAutoFit/>
          </a:bodyPr>
          <a:lstStyle/>
          <a:p>
            <a:r>
              <a:rPr lang="en-US" dirty="0"/>
              <a:t>Duration of season</a:t>
            </a:r>
          </a:p>
        </p:txBody>
      </p:sp>
      <p:sp>
        <p:nvSpPr>
          <p:cNvPr id="3" name="Rectangle 2"/>
          <p:cNvSpPr/>
          <p:nvPr/>
        </p:nvSpPr>
        <p:spPr>
          <a:xfrm>
            <a:off x="6130020" y="1172308"/>
            <a:ext cx="5818982" cy="419228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 xmlns:a16="http://schemas.microsoft.com/office/drawing/2014/main" id="{4F2330B6-F549-C042-8B03-E1E2B30576CA}"/>
              </a:ext>
            </a:extLst>
          </p:cNvPr>
          <p:cNvSpPr>
            <a:spLocks noGrp="1"/>
          </p:cNvSpPr>
          <p:nvPr>
            <p:ph type="title"/>
          </p:nvPr>
        </p:nvSpPr>
        <p:spPr>
          <a:xfrm>
            <a:off x="245379" y="504832"/>
            <a:ext cx="11489421" cy="2068280"/>
          </a:xfrm>
        </p:spPr>
        <p:txBody>
          <a:bodyPr>
            <a:normAutofit fontScale="90000"/>
          </a:bodyPr>
          <a:lstStyle/>
          <a:p>
            <a:r>
              <a:rPr lang="en-US" dirty="0"/>
              <a:t>SRKW activity varies seasonally across two regions, </a:t>
            </a:r>
            <a:br>
              <a:rPr lang="en-US" dirty="0"/>
            </a:br>
            <a:r>
              <a:rPr lang="en-US" dirty="0"/>
              <a:t>that may have different long-term trends and varying effort</a:t>
            </a:r>
            <a:br>
              <a:rPr lang="en-US" dirty="0"/>
            </a:br>
            <a:r>
              <a:rPr lang="en-US" sz="3600" dirty="0"/>
              <a:t/>
            </a:r>
            <a:br>
              <a:rPr lang="en-US" sz="3600" dirty="0"/>
            </a:br>
            <a:endParaRPr lang="en-US" sz="3600" dirty="0"/>
          </a:p>
        </p:txBody>
      </p:sp>
      <p:pic>
        <p:nvPicPr>
          <p:cNvPr id="4" name="Picture 3">
            <a:extLst>
              <a:ext uri="{FF2B5EF4-FFF2-40B4-BE49-F238E27FC236}">
                <a16:creationId xmlns="" xmlns:a16="http://schemas.microsoft.com/office/drawing/2014/main" id="{EEA7E778-6D72-D648-A694-AAA77B4E4634}"/>
              </a:ext>
            </a:extLst>
          </p:cNvPr>
          <p:cNvPicPr>
            <a:picLocks noChangeAspect="1"/>
          </p:cNvPicPr>
          <p:nvPr/>
        </p:nvPicPr>
        <p:blipFill>
          <a:blip r:embed="rId3"/>
          <a:stretch>
            <a:fillRect/>
          </a:stretch>
        </p:blipFill>
        <p:spPr>
          <a:xfrm>
            <a:off x="139191" y="1664208"/>
            <a:ext cx="8040245" cy="4824147"/>
          </a:xfrm>
          <a:prstGeom prst="rect">
            <a:avLst/>
          </a:prstGeom>
        </p:spPr>
      </p:pic>
      <p:pic>
        <p:nvPicPr>
          <p:cNvPr id="8" name="Picture 7">
            <a:extLst>
              <a:ext uri="{FF2B5EF4-FFF2-40B4-BE49-F238E27FC236}">
                <a16:creationId xmlns="" xmlns:a16="http://schemas.microsoft.com/office/drawing/2014/main" id="{63F7AE2D-0412-C644-A04D-2E20BC0CEB47}"/>
              </a:ext>
            </a:extLst>
          </p:cNvPr>
          <p:cNvPicPr>
            <a:picLocks noChangeAspect="1"/>
          </p:cNvPicPr>
          <p:nvPr/>
        </p:nvPicPr>
        <p:blipFill>
          <a:blip r:embed="rId4"/>
          <a:stretch>
            <a:fillRect/>
          </a:stretch>
        </p:blipFill>
        <p:spPr>
          <a:xfrm>
            <a:off x="7437052" y="-2698680"/>
            <a:ext cx="4697863" cy="9395726"/>
          </a:xfrm>
          <a:prstGeom prst="rect">
            <a:avLst/>
          </a:prstGeom>
        </p:spPr>
      </p:pic>
    </p:spTree>
    <p:extLst>
      <p:ext uri="{BB962C8B-B14F-4D97-AF65-F5344CB8AC3E}">
        <p14:creationId xmlns:p14="http://schemas.microsoft.com/office/powerpoint/2010/main" val="19105945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45" y="208569"/>
            <a:ext cx="11723518" cy="1325563"/>
          </a:xfrm>
        </p:spPr>
        <p:txBody>
          <a:bodyPr/>
          <a:lstStyle/>
          <a:p>
            <a:r>
              <a:rPr lang="en-US" dirty="0"/>
              <a:t>We used </a:t>
            </a:r>
            <a:r>
              <a:rPr lang="en-US" dirty="0" smtClean="0"/>
              <a:t>multi-level occupancy </a:t>
            </a:r>
            <a:r>
              <a:rPr lang="en-US" dirty="0"/>
              <a:t>models to </a:t>
            </a:r>
            <a:r>
              <a:rPr lang="en-US" dirty="0" smtClean="0"/>
              <a:t>estimate </a:t>
            </a:r>
            <a:r>
              <a:rPr lang="en-US" dirty="0" smtClean="0"/>
              <a:t>daily </a:t>
            </a:r>
            <a:r>
              <a:rPr lang="en-US" dirty="0" smtClean="0"/>
              <a:t>probability of occupancy</a:t>
            </a:r>
            <a:endParaRPr lang="en-US" dirty="0"/>
          </a:p>
        </p:txBody>
      </p:sp>
    </p:spTree>
    <p:extLst>
      <p:ext uri="{BB962C8B-B14F-4D97-AF65-F5344CB8AC3E}">
        <p14:creationId xmlns:p14="http://schemas.microsoft.com/office/powerpoint/2010/main" val="6374716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45" y="208569"/>
            <a:ext cx="11723518" cy="1325563"/>
          </a:xfrm>
        </p:spPr>
        <p:txBody>
          <a:bodyPr/>
          <a:lstStyle/>
          <a:p>
            <a:r>
              <a:rPr lang="en-US" dirty="0"/>
              <a:t>We used </a:t>
            </a:r>
            <a:r>
              <a:rPr lang="en-US" dirty="0" smtClean="0"/>
              <a:t>multi-level occupancy </a:t>
            </a:r>
            <a:r>
              <a:rPr lang="en-US" dirty="0"/>
              <a:t>models to </a:t>
            </a:r>
            <a:r>
              <a:rPr lang="en-US" dirty="0" smtClean="0"/>
              <a:t>estimate </a:t>
            </a:r>
            <a:r>
              <a:rPr lang="en-US" dirty="0" smtClean="0"/>
              <a:t>daily occupancy probability</a:t>
            </a:r>
            <a:endParaRPr lang="en-US" dirty="0"/>
          </a:p>
        </p:txBody>
      </p:sp>
      <p:pic>
        <p:nvPicPr>
          <p:cNvPr id="5" name="Picture 4"/>
          <p:cNvPicPr>
            <a:picLocks noChangeAspect="1"/>
          </p:cNvPicPr>
          <p:nvPr/>
        </p:nvPicPr>
        <p:blipFill>
          <a:blip r:embed="rId3"/>
          <a:stretch>
            <a:fillRect/>
          </a:stretch>
        </p:blipFill>
        <p:spPr>
          <a:xfrm>
            <a:off x="759293" y="1811223"/>
            <a:ext cx="10712270" cy="2367567"/>
          </a:xfrm>
          <a:prstGeom prst="rect">
            <a:avLst/>
          </a:prstGeom>
        </p:spPr>
      </p:pic>
    </p:spTree>
    <p:extLst>
      <p:ext uri="{BB962C8B-B14F-4D97-AF65-F5344CB8AC3E}">
        <p14:creationId xmlns:p14="http://schemas.microsoft.com/office/powerpoint/2010/main" val="38090168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16245" y="4756727"/>
            <a:ext cx="6475989" cy="5770032"/>
          </a:xfrm>
          <a:prstGeom prst="rect">
            <a:avLst/>
          </a:prstGeom>
        </p:spPr>
      </p:pic>
      <p:sp>
        <p:nvSpPr>
          <p:cNvPr id="2" name="Title 1"/>
          <p:cNvSpPr>
            <a:spLocks noGrp="1"/>
          </p:cNvSpPr>
          <p:nvPr>
            <p:ph type="title"/>
          </p:nvPr>
        </p:nvSpPr>
        <p:spPr>
          <a:xfrm>
            <a:off x="316245" y="208569"/>
            <a:ext cx="11723518" cy="1325563"/>
          </a:xfrm>
        </p:spPr>
        <p:txBody>
          <a:bodyPr/>
          <a:lstStyle/>
          <a:p>
            <a:r>
              <a:rPr lang="en-US" dirty="0"/>
              <a:t>We used </a:t>
            </a:r>
            <a:r>
              <a:rPr lang="en-US" dirty="0" smtClean="0"/>
              <a:t>multi-level occupancy </a:t>
            </a:r>
            <a:r>
              <a:rPr lang="en-US" dirty="0"/>
              <a:t>models to </a:t>
            </a:r>
            <a:r>
              <a:rPr lang="en-US" dirty="0" smtClean="0"/>
              <a:t>estimate </a:t>
            </a:r>
            <a:r>
              <a:rPr lang="en-US" dirty="0" smtClean="0"/>
              <a:t>daily occupancy probability</a:t>
            </a:r>
            <a:endParaRPr lang="en-US" dirty="0"/>
          </a:p>
        </p:txBody>
      </p:sp>
      <p:pic>
        <p:nvPicPr>
          <p:cNvPr id="12" name="Picture 11" descr="orcaphen_1986_uss_summer_doy_92_-_303___J_.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43521" y="3087254"/>
            <a:ext cx="6071754" cy="4047836"/>
          </a:xfrm>
          <a:prstGeom prst="rect">
            <a:avLst/>
          </a:prstGeom>
        </p:spPr>
      </p:pic>
      <p:pic>
        <p:nvPicPr>
          <p:cNvPr id="6" name="Picture 5"/>
          <p:cNvPicPr>
            <a:picLocks noChangeAspect="1"/>
          </p:cNvPicPr>
          <p:nvPr/>
        </p:nvPicPr>
        <p:blipFill>
          <a:blip r:embed="rId5"/>
          <a:stretch>
            <a:fillRect/>
          </a:stretch>
        </p:blipFill>
        <p:spPr>
          <a:xfrm>
            <a:off x="759293" y="1811223"/>
            <a:ext cx="10712270" cy="2367567"/>
          </a:xfrm>
          <a:prstGeom prst="rect">
            <a:avLst/>
          </a:prstGeom>
        </p:spPr>
      </p:pic>
      <p:sp>
        <p:nvSpPr>
          <p:cNvPr id="9" name="Rectangle 8"/>
          <p:cNvSpPr/>
          <p:nvPr/>
        </p:nvSpPr>
        <p:spPr>
          <a:xfrm>
            <a:off x="316245" y="3763291"/>
            <a:ext cx="5410300" cy="830997"/>
          </a:xfrm>
          <a:prstGeom prst="rect">
            <a:avLst/>
          </a:prstGeom>
        </p:spPr>
        <p:txBody>
          <a:bodyPr wrap="square">
            <a:spAutoFit/>
          </a:bodyPr>
          <a:lstStyle/>
          <a:p>
            <a:r>
              <a:rPr lang="en-US" sz="2400" dirty="0" smtClean="0"/>
              <a:t>Occupancy </a:t>
            </a:r>
            <a:r>
              <a:rPr lang="en-US" sz="2400" dirty="0" err="1" smtClean="0"/>
              <a:t>modelled</a:t>
            </a:r>
            <a:r>
              <a:rPr lang="en-US" sz="2400" dirty="0" smtClean="0"/>
              <a:t> </a:t>
            </a:r>
            <a:r>
              <a:rPr lang="en-US" sz="2400" dirty="0" smtClean="0"/>
              <a:t>as </a:t>
            </a:r>
            <a:r>
              <a:rPr lang="en-US" sz="2400" dirty="0"/>
              <a:t>a </a:t>
            </a:r>
            <a:r>
              <a:rPr lang="en-US" sz="2400" dirty="0" smtClean="0"/>
              <a:t>function of </a:t>
            </a:r>
            <a:r>
              <a:rPr lang="en-US" sz="2400" dirty="0"/>
              <a:t>year and </a:t>
            </a:r>
            <a:r>
              <a:rPr lang="en-US" sz="2400" dirty="0" smtClean="0"/>
              <a:t>date, using splines.</a:t>
            </a:r>
            <a:endParaRPr lang="en-US" sz="2400" dirty="0"/>
          </a:p>
        </p:txBody>
      </p:sp>
    </p:spTree>
    <p:extLst>
      <p:ext uri="{BB962C8B-B14F-4D97-AF65-F5344CB8AC3E}">
        <p14:creationId xmlns:p14="http://schemas.microsoft.com/office/powerpoint/2010/main" val="75234644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3F7AE2D-0412-C644-A04D-2E20BC0CEB47}"/>
              </a:ext>
            </a:extLst>
          </p:cNvPr>
          <p:cNvPicPr>
            <a:picLocks noChangeAspect="1"/>
          </p:cNvPicPr>
          <p:nvPr/>
        </p:nvPicPr>
        <p:blipFill>
          <a:blip r:embed="rId3"/>
          <a:stretch>
            <a:fillRect/>
          </a:stretch>
        </p:blipFill>
        <p:spPr>
          <a:xfrm>
            <a:off x="7906807" y="-2698680"/>
            <a:ext cx="4697863" cy="9395726"/>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173985" y="23842"/>
            <a:ext cx="11896225" cy="1130703"/>
          </a:xfrm>
        </p:spPr>
        <p:txBody>
          <a:bodyPr>
            <a:normAutofit fontScale="90000"/>
          </a:bodyPr>
          <a:lstStyle/>
          <a:p>
            <a:r>
              <a:rPr lang="en-US" dirty="0" smtClean="0"/>
              <a:t>Estimated peak occupancy </a:t>
            </a:r>
            <a:r>
              <a:rPr lang="en-US" dirty="0"/>
              <a:t>date varies across </a:t>
            </a:r>
            <a:r>
              <a:rPr lang="en-US" dirty="0" smtClean="0"/>
              <a:t>the </a:t>
            </a:r>
            <a:r>
              <a:rPr lang="en-US" dirty="0"/>
              <a:t>time-series</a:t>
            </a:r>
          </a:p>
        </p:txBody>
      </p:sp>
      <p:pic>
        <p:nvPicPr>
          <p:cNvPr id="6" name="Content Placeholder 5" descr="orcaphen_1978-2017_uss_2_doy92-303_J_0.5peakoccprob.pdf"/>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l="118" t="12703" r="8386" b="6106"/>
          <a:stretch/>
        </p:blipFill>
        <p:spPr>
          <a:xfrm>
            <a:off x="969818" y="785089"/>
            <a:ext cx="6798443" cy="6032694"/>
          </a:xfrm>
        </p:spPr>
      </p:pic>
    </p:spTree>
    <p:extLst>
      <p:ext uri="{BB962C8B-B14F-4D97-AF65-F5344CB8AC3E}">
        <p14:creationId xmlns:p14="http://schemas.microsoft.com/office/powerpoint/2010/main" val="32326707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3F7AE2D-0412-C644-A04D-2E20BC0CEB47}"/>
              </a:ext>
            </a:extLst>
          </p:cNvPr>
          <p:cNvPicPr>
            <a:picLocks noChangeAspect="1"/>
          </p:cNvPicPr>
          <p:nvPr/>
        </p:nvPicPr>
        <p:blipFill>
          <a:blip r:embed="rId3"/>
          <a:stretch>
            <a:fillRect/>
          </a:stretch>
        </p:blipFill>
        <p:spPr>
          <a:xfrm>
            <a:off x="7906807" y="-2698680"/>
            <a:ext cx="4697863" cy="9395726"/>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1414"/>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173985" y="-207068"/>
            <a:ext cx="11896225" cy="1325563"/>
          </a:xfrm>
        </p:spPr>
        <p:txBody>
          <a:bodyPr>
            <a:normAutofit/>
          </a:bodyPr>
          <a:lstStyle/>
          <a:p>
            <a:r>
              <a:rPr lang="en-US" dirty="0" smtClean="0"/>
              <a:t>Recently peak </a:t>
            </a:r>
            <a:r>
              <a:rPr lang="en-US" dirty="0" smtClean="0"/>
              <a:t>occupancy date has </a:t>
            </a:r>
            <a:r>
              <a:rPr lang="en-US" dirty="0" smtClean="0"/>
              <a:t>delayed </a:t>
            </a:r>
            <a:r>
              <a:rPr lang="en-US" dirty="0" smtClean="0"/>
              <a:t>strongly in the Salish </a:t>
            </a:r>
            <a:r>
              <a:rPr lang="en-US" dirty="0" smtClean="0"/>
              <a:t>Sea</a:t>
            </a:r>
            <a:endParaRPr lang="en-US" dirty="0"/>
          </a:p>
        </p:txBody>
      </p:sp>
      <p:pic>
        <p:nvPicPr>
          <p:cNvPr id="5" name="Picture 4" descr="orcaphen_2002-2017_uss_2_doy92-303_J_0.5peakoccprob.pdf"/>
          <p:cNvPicPr>
            <a:picLocks noChangeAspect="1"/>
          </p:cNvPicPr>
          <p:nvPr/>
        </p:nvPicPr>
        <p:blipFill rotWithShape="1">
          <a:blip r:embed="rId4" cstate="screen">
            <a:extLst>
              <a:ext uri="{28A0092B-C50C-407E-A947-70E740481C1C}">
                <a14:useLocalDpi xmlns:a14="http://schemas.microsoft.com/office/drawing/2010/main"/>
              </a:ext>
            </a:extLst>
          </a:blip>
          <a:srcRect t="10332" b="6494"/>
          <a:stretch/>
        </p:blipFill>
        <p:spPr>
          <a:xfrm>
            <a:off x="447963" y="1118495"/>
            <a:ext cx="6400800" cy="5323870"/>
          </a:xfrm>
          <a:prstGeom prst="rect">
            <a:avLst/>
          </a:prstGeom>
        </p:spPr>
      </p:pic>
    </p:spTree>
    <p:extLst>
      <p:ext uri="{BB962C8B-B14F-4D97-AF65-F5344CB8AC3E}">
        <p14:creationId xmlns:p14="http://schemas.microsoft.com/office/powerpoint/2010/main" val="19140360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276F106-185C-2146-BEF4-62A2243A46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241" y="0"/>
            <a:ext cx="12136759" cy="6858000"/>
          </a:xfrm>
          <a:prstGeom prst="rect">
            <a:avLst/>
          </a:prstGeom>
        </p:spPr>
      </p:pic>
      <p:sp>
        <p:nvSpPr>
          <p:cNvPr id="2" name="Title 1">
            <a:extLst>
              <a:ext uri="{FF2B5EF4-FFF2-40B4-BE49-F238E27FC236}">
                <a16:creationId xmlns="" xmlns:a16="http://schemas.microsoft.com/office/drawing/2014/main" id="{CF39EB41-3EB7-2B4F-B13E-EBA738268D31}"/>
              </a:ext>
            </a:extLst>
          </p:cNvPr>
          <p:cNvSpPr>
            <a:spLocks noGrp="1"/>
          </p:cNvSpPr>
          <p:nvPr>
            <p:ph type="ctrTitle"/>
          </p:nvPr>
        </p:nvSpPr>
        <p:spPr>
          <a:xfrm>
            <a:off x="2565087" y="129083"/>
            <a:ext cx="7570443" cy="1245993"/>
          </a:xfrm>
          <a:solidFill>
            <a:schemeClr val="bg1">
              <a:alpha val="80000"/>
            </a:schemeClr>
          </a:solidFill>
        </p:spPr>
        <p:txBody>
          <a:bodyPr>
            <a:normAutofit/>
          </a:bodyPr>
          <a:lstStyle/>
          <a:p>
            <a:r>
              <a:rPr lang="en-US" sz="3600" dirty="0"/>
              <a:t>Shifts in southern resident killer whale phenology  in the Salish Sea</a:t>
            </a:r>
          </a:p>
        </p:txBody>
      </p:sp>
      <p:sp>
        <p:nvSpPr>
          <p:cNvPr id="3" name="Subtitle 2">
            <a:extLst>
              <a:ext uri="{FF2B5EF4-FFF2-40B4-BE49-F238E27FC236}">
                <a16:creationId xmlns="" xmlns:a16="http://schemas.microsoft.com/office/drawing/2014/main" id="{E884C6E3-60A4-E949-9741-7ADF76A5ECDD}"/>
              </a:ext>
            </a:extLst>
          </p:cNvPr>
          <p:cNvSpPr>
            <a:spLocks noGrp="1"/>
          </p:cNvSpPr>
          <p:nvPr>
            <p:ph type="subTitle" idx="1"/>
          </p:nvPr>
        </p:nvSpPr>
        <p:spPr>
          <a:xfrm>
            <a:off x="8738026" y="4581771"/>
            <a:ext cx="3156705" cy="1854399"/>
          </a:xfrm>
          <a:solidFill>
            <a:schemeClr val="bg1">
              <a:alpha val="80000"/>
            </a:schemeClr>
          </a:solidFill>
        </p:spPr>
        <p:txBody>
          <a:bodyPr>
            <a:normAutofit/>
          </a:bodyPr>
          <a:lstStyle/>
          <a:p>
            <a:pPr algn="r"/>
            <a:r>
              <a:rPr lang="en-US" dirty="0" smtClean="0"/>
              <a:t>Ailene K. Ettinger</a:t>
            </a:r>
          </a:p>
          <a:p>
            <a:pPr algn="r"/>
            <a:r>
              <a:rPr lang="en-US" dirty="0" smtClean="0"/>
              <a:t>NRC </a:t>
            </a:r>
            <a:r>
              <a:rPr lang="en-US" dirty="0"/>
              <a:t>Research Associate</a:t>
            </a:r>
          </a:p>
          <a:p>
            <a:pPr algn="r"/>
            <a:r>
              <a:rPr lang="en-US" dirty="0"/>
              <a:t>CB Division Meeting</a:t>
            </a:r>
          </a:p>
          <a:p>
            <a:pPr algn="r"/>
            <a:r>
              <a:rPr lang="en-US" dirty="0"/>
              <a:t>August 14, 2019</a:t>
            </a:r>
          </a:p>
        </p:txBody>
      </p:sp>
      <p:sp>
        <p:nvSpPr>
          <p:cNvPr id="5" name="Subtitle 2">
            <a:extLst>
              <a:ext uri="{FF2B5EF4-FFF2-40B4-BE49-F238E27FC236}">
                <a16:creationId xmlns="" xmlns:a16="http://schemas.microsoft.com/office/drawing/2014/main" id="{E884C6E3-60A4-E949-9741-7ADF76A5ECDD}"/>
              </a:ext>
            </a:extLst>
          </p:cNvPr>
          <p:cNvSpPr txBox="1">
            <a:spLocks/>
          </p:cNvSpPr>
          <p:nvPr/>
        </p:nvSpPr>
        <p:spPr>
          <a:xfrm>
            <a:off x="243376" y="4581771"/>
            <a:ext cx="7011800" cy="1817988"/>
          </a:xfrm>
          <a:prstGeom prst="rect">
            <a:avLst/>
          </a:prstGeom>
          <a:solidFill>
            <a:schemeClr val="bg1">
              <a:alpha val="80000"/>
            </a:schemeClr>
          </a:solidFill>
        </p:spPr>
        <p:txBody>
          <a:bodyPr vert="horz" lIns="91440" tIns="45720" rIns="91440" bIns="45720" numCol="2"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err="1" smtClean="0"/>
              <a:t>Jameal</a:t>
            </a:r>
            <a:r>
              <a:rPr lang="en-US" dirty="0" smtClean="0"/>
              <a:t> </a:t>
            </a:r>
            <a:r>
              <a:rPr lang="en-US" dirty="0" err="1" smtClean="0"/>
              <a:t>Samhouri</a:t>
            </a:r>
            <a:endParaRPr lang="en-US" dirty="0"/>
          </a:p>
          <a:p>
            <a:pPr algn="l"/>
            <a:r>
              <a:rPr lang="en-US" dirty="0" smtClean="0"/>
              <a:t>Chris Harvey</a:t>
            </a:r>
            <a:endParaRPr lang="en-US" dirty="0"/>
          </a:p>
          <a:p>
            <a:pPr algn="l"/>
            <a:r>
              <a:rPr lang="en-US" dirty="0" err="1" smtClean="0"/>
              <a:t>Candi</a:t>
            </a:r>
            <a:r>
              <a:rPr lang="en-US" dirty="0" smtClean="0"/>
              <a:t> Emmons</a:t>
            </a:r>
          </a:p>
          <a:p>
            <a:pPr algn="l"/>
            <a:r>
              <a:rPr lang="en-US" dirty="0" smtClean="0"/>
              <a:t>Jennifer Olson</a:t>
            </a:r>
            <a:endParaRPr lang="en-US" dirty="0" smtClean="0"/>
          </a:p>
          <a:p>
            <a:pPr algn="l"/>
            <a:r>
              <a:rPr lang="en-US" dirty="0" smtClean="0"/>
              <a:t>Brad Hanson</a:t>
            </a:r>
            <a:endParaRPr lang="en-US" dirty="0"/>
          </a:p>
          <a:p>
            <a:pPr algn="l"/>
            <a:r>
              <a:rPr lang="en-US" dirty="0" smtClean="0"/>
              <a:t>Eric Ward</a:t>
            </a:r>
          </a:p>
          <a:p>
            <a:pPr algn="l"/>
            <a:r>
              <a:rPr lang="en-US" dirty="0" smtClean="0"/>
              <a:t>Ole Shelton</a:t>
            </a:r>
            <a:endParaRPr lang="en-US" dirty="0"/>
          </a:p>
        </p:txBody>
      </p:sp>
      <p:sp>
        <p:nvSpPr>
          <p:cNvPr id="7" name="Subtitle 2">
            <a:extLst>
              <a:ext uri="{FF2B5EF4-FFF2-40B4-BE49-F238E27FC236}">
                <a16:creationId xmlns="" xmlns:a16="http://schemas.microsoft.com/office/drawing/2014/main" id="{E884C6E3-60A4-E949-9741-7ADF76A5ECDD}"/>
              </a:ext>
            </a:extLst>
          </p:cNvPr>
          <p:cNvSpPr txBox="1">
            <a:spLocks/>
          </p:cNvSpPr>
          <p:nvPr/>
        </p:nvSpPr>
        <p:spPr>
          <a:xfrm>
            <a:off x="243376" y="3974281"/>
            <a:ext cx="7011800" cy="557745"/>
          </a:xfrm>
          <a:prstGeom prst="rect">
            <a:avLst/>
          </a:prstGeom>
          <a:solidFill>
            <a:schemeClr val="bg1">
              <a:alpha val="8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Mentors/coauthors/collaborators</a:t>
            </a:r>
          </a:p>
          <a:p>
            <a:pPr algn="l"/>
            <a:endParaRPr lang="en-US" dirty="0"/>
          </a:p>
        </p:txBody>
      </p:sp>
    </p:spTree>
    <p:extLst>
      <p:ext uri="{BB962C8B-B14F-4D97-AF65-F5344CB8AC3E}">
        <p14:creationId xmlns:p14="http://schemas.microsoft.com/office/powerpoint/2010/main" val="831642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3F7AE2D-0412-C644-A04D-2E20BC0CEB47}"/>
              </a:ext>
            </a:extLst>
          </p:cNvPr>
          <p:cNvPicPr>
            <a:picLocks noChangeAspect="1"/>
          </p:cNvPicPr>
          <p:nvPr/>
        </p:nvPicPr>
        <p:blipFill>
          <a:blip r:embed="rId3"/>
          <a:stretch>
            <a:fillRect/>
          </a:stretch>
        </p:blipFill>
        <p:spPr>
          <a:xfrm>
            <a:off x="7906807" y="-2698680"/>
            <a:ext cx="4697863" cy="9395726"/>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31934" y="-21415"/>
            <a:ext cx="3616829" cy="1278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68522"/>
            <a:ext cx="12881761" cy="1153795"/>
          </a:xfrm>
        </p:spPr>
        <p:txBody>
          <a:bodyPr>
            <a:normAutofit/>
          </a:bodyPr>
          <a:lstStyle/>
          <a:p>
            <a:r>
              <a:rPr lang="en-US" dirty="0" smtClean="0"/>
              <a:t>No trend in peak occupancy date in </a:t>
            </a:r>
            <a:r>
              <a:rPr lang="en-US" dirty="0" smtClean="0"/>
              <a:t>Puget Sound</a:t>
            </a:r>
            <a:r>
              <a:rPr lang="is-IS" dirty="0" smtClean="0"/>
              <a:t>…</a:t>
            </a:r>
            <a:endParaRPr lang="en-US" dirty="0"/>
          </a:p>
        </p:txBody>
      </p:sp>
      <p:pic>
        <p:nvPicPr>
          <p:cNvPr id="5" name="Picture 4" descr="orcaphen_2002-2017_ps_1_doy183-366_J_0.5peakoccprob.pdf"/>
          <p:cNvPicPr>
            <a:picLocks noChangeAspect="1"/>
          </p:cNvPicPr>
          <p:nvPr/>
        </p:nvPicPr>
        <p:blipFill rotWithShape="1">
          <a:blip r:embed="rId4" cstate="screen">
            <a:extLst>
              <a:ext uri="{28A0092B-C50C-407E-A947-70E740481C1C}">
                <a14:useLocalDpi xmlns:a14="http://schemas.microsoft.com/office/drawing/2010/main"/>
              </a:ext>
            </a:extLst>
          </a:blip>
          <a:srcRect l="4546" t="12327" r="6710" b="4340"/>
          <a:stretch/>
        </p:blipFill>
        <p:spPr>
          <a:xfrm>
            <a:off x="1339274" y="916877"/>
            <a:ext cx="6326909" cy="5941123"/>
          </a:xfrm>
          <a:prstGeom prst="rect">
            <a:avLst/>
          </a:prstGeom>
        </p:spPr>
      </p:pic>
    </p:spTree>
    <p:extLst>
      <p:ext uri="{BB962C8B-B14F-4D97-AF65-F5344CB8AC3E}">
        <p14:creationId xmlns:p14="http://schemas.microsoft.com/office/powerpoint/2010/main" val="4001513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77091" y="230909"/>
            <a:ext cx="11076709" cy="1408546"/>
          </a:xfrm>
        </p:spPr>
        <p:txBody>
          <a:bodyPr>
            <a:noAutofit/>
          </a:bodyPr>
          <a:lstStyle/>
          <a:p>
            <a:r>
              <a:rPr lang="en-US" sz="3600" dirty="0" smtClean="0"/>
              <a:t>Salmon </a:t>
            </a:r>
            <a:r>
              <a:rPr lang="en-US" sz="3600" dirty="0" smtClean="0"/>
              <a:t>phenology </a:t>
            </a:r>
            <a:r>
              <a:rPr lang="en-US" sz="3600" dirty="0" smtClean="0"/>
              <a:t>has </a:t>
            </a:r>
            <a:r>
              <a:rPr lang="en-US" sz="3600" dirty="0" smtClean="0"/>
              <a:t>shifted across the west coast- could shifts in salmon phenology explain shifts in SRKW phenology?</a:t>
            </a:r>
            <a:endParaRPr lang="en-US" sz="3600" dirty="0"/>
          </a:p>
        </p:txBody>
      </p:sp>
      <p:pic>
        <p:nvPicPr>
          <p:cNvPr id="7" name="Content Placeholder 3" descr="kovach2015_fig3a.png">
            <a:extLst>
              <a:ext uri="{FF2B5EF4-FFF2-40B4-BE49-F238E27FC236}">
                <a16:creationId xmlns="" xmlns:a16="http://schemas.microsoft.com/office/drawing/2014/main" id="{8C701E77-EA20-DE49-9275-49C1CAEFB74A}"/>
              </a:ext>
            </a:extLst>
          </p:cNvPr>
          <p:cNvPicPr>
            <a:picLocks noChangeAspect="1"/>
          </p:cNvPicPr>
          <p:nvPr/>
        </p:nvPicPr>
        <p:blipFill>
          <a:blip r:embed="rId2" cstate="screen">
            <a:extLst>
              <a:ext uri="{28A0092B-C50C-407E-A947-70E740481C1C}">
                <a14:useLocalDpi xmlns:a14="http://schemas.microsoft.com/office/drawing/2010/main"/>
              </a:ext>
            </a:extLst>
          </a:blip>
          <a:srcRect t="4851" b="4851"/>
          <a:stretch>
            <a:fillRect/>
          </a:stretch>
        </p:blipFill>
        <p:spPr>
          <a:xfrm>
            <a:off x="1532034" y="1775032"/>
            <a:ext cx="9242406" cy="5082967"/>
          </a:xfrm>
          <a:prstGeom prst="rect">
            <a:avLst/>
          </a:prstGeom>
        </p:spPr>
      </p:pic>
      <p:sp>
        <p:nvSpPr>
          <p:cNvPr id="8" name="TextBox 7">
            <a:extLst>
              <a:ext uri="{FF2B5EF4-FFF2-40B4-BE49-F238E27FC236}">
                <a16:creationId xmlns="" xmlns:a16="http://schemas.microsoft.com/office/drawing/2014/main" id="{0889E609-2609-C54E-8CE0-C17C773EB59B}"/>
              </a:ext>
            </a:extLst>
          </p:cNvPr>
          <p:cNvSpPr txBox="1"/>
          <p:nvPr/>
        </p:nvSpPr>
        <p:spPr>
          <a:xfrm>
            <a:off x="9942704" y="6404102"/>
            <a:ext cx="2353733" cy="369332"/>
          </a:xfrm>
          <a:prstGeom prst="rect">
            <a:avLst/>
          </a:prstGeom>
          <a:noFill/>
        </p:spPr>
        <p:txBody>
          <a:bodyPr wrap="square" rtlCol="0">
            <a:spAutoFit/>
          </a:bodyPr>
          <a:lstStyle/>
          <a:p>
            <a:r>
              <a:rPr lang="en-US" dirty="0"/>
              <a:t>Kovach et al 2015</a:t>
            </a:r>
          </a:p>
        </p:txBody>
      </p:sp>
      <p:grpSp>
        <p:nvGrpSpPr>
          <p:cNvPr id="9" name="Group 8"/>
          <p:cNvGrpSpPr/>
          <p:nvPr/>
        </p:nvGrpSpPr>
        <p:grpSpPr>
          <a:xfrm>
            <a:off x="10428076" y="3417254"/>
            <a:ext cx="1778001" cy="2239895"/>
            <a:chOff x="10428076" y="3417254"/>
            <a:chExt cx="1778001" cy="2239895"/>
          </a:xfrm>
        </p:grpSpPr>
        <p:sp>
          <p:nvSpPr>
            <p:cNvPr id="10" name="TextBox 9"/>
            <p:cNvSpPr txBox="1"/>
            <p:nvPr/>
          </p:nvSpPr>
          <p:spPr>
            <a:xfrm>
              <a:off x="10451167" y="5287817"/>
              <a:ext cx="1754910" cy="369332"/>
            </a:xfrm>
            <a:prstGeom prst="rect">
              <a:avLst/>
            </a:prstGeom>
            <a:noFill/>
          </p:spPr>
          <p:txBody>
            <a:bodyPr wrap="square" rtlCol="0">
              <a:spAutoFit/>
            </a:bodyPr>
            <a:lstStyle/>
            <a:p>
              <a:r>
                <a:rPr lang="en-US" dirty="0" smtClean="0"/>
                <a:t>Earlier</a:t>
              </a:r>
              <a:endParaRPr lang="en-US" dirty="0"/>
            </a:p>
          </p:txBody>
        </p:sp>
        <p:sp>
          <p:nvSpPr>
            <p:cNvPr id="11" name="TextBox 10"/>
            <p:cNvSpPr txBox="1"/>
            <p:nvPr/>
          </p:nvSpPr>
          <p:spPr>
            <a:xfrm>
              <a:off x="10428076" y="3417254"/>
              <a:ext cx="1754910" cy="369332"/>
            </a:xfrm>
            <a:prstGeom prst="rect">
              <a:avLst/>
            </a:prstGeom>
            <a:noFill/>
          </p:spPr>
          <p:txBody>
            <a:bodyPr wrap="square" rtlCol="0">
              <a:spAutoFit/>
            </a:bodyPr>
            <a:lstStyle/>
            <a:p>
              <a:r>
                <a:rPr lang="en-US" dirty="0" smtClean="0"/>
                <a:t>Later</a:t>
              </a:r>
              <a:endParaRPr lang="en-US" dirty="0"/>
            </a:p>
          </p:txBody>
        </p:sp>
        <p:cxnSp>
          <p:nvCxnSpPr>
            <p:cNvPr id="12" name="Straight Arrow Connector 11"/>
            <p:cNvCxnSpPr/>
            <p:nvPr/>
          </p:nvCxnSpPr>
          <p:spPr>
            <a:xfrm flipV="1">
              <a:off x="10774440" y="3786586"/>
              <a:ext cx="23091" cy="15012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512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rkw_justmap_April1.png"/>
          <p:cNvPicPr>
            <a:picLocks noChangeAspect="1"/>
          </p:cNvPicPr>
          <p:nvPr/>
        </p:nvPicPr>
        <p:blipFill rotWithShape="1">
          <a:blip r:embed="rId3" cstate="screen">
            <a:extLst>
              <a:ext uri="{28A0092B-C50C-407E-A947-70E740481C1C}">
                <a14:useLocalDpi xmlns:a14="http://schemas.microsoft.com/office/drawing/2010/main"/>
              </a:ext>
            </a:extLst>
          </a:blip>
          <a:srcRect b="-70588"/>
          <a:stretch/>
        </p:blipFill>
        <p:spPr>
          <a:xfrm>
            <a:off x="5611092" y="1257040"/>
            <a:ext cx="8073135" cy="8064361"/>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31934" y="-21415"/>
            <a:ext cx="3616829" cy="1278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68522"/>
            <a:ext cx="12881761" cy="1325563"/>
          </a:xfrm>
        </p:spPr>
        <p:txBody>
          <a:bodyPr>
            <a:normAutofit/>
          </a:bodyPr>
          <a:lstStyle/>
          <a:p>
            <a:r>
              <a:rPr lang="en-US" dirty="0" smtClean="0"/>
              <a:t>Fraser </a:t>
            </a:r>
            <a:r>
              <a:rPr lang="en-US" dirty="0" smtClean="0"/>
              <a:t>River Chinook </a:t>
            </a:r>
            <a:r>
              <a:rPr lang="en-US" dirty="0" smtClean="0"/>
              <a:t>are a </a:t>
            </a:r>
            <a:r>
              <a:rPr lang="en-US" dirty="0" err="1" smtClean="0"/>
              <a:t>prefered</a:t>
            </a:r>
            <a:r>
              <a:rPr lang="en-US" dirty="0" smtClean="0"/>
              <a:t> pray for SRKWs </a:t>
            </a:r>
            <a:r>
              <a:rPr lang="en-US" dirty="0" smtClean="0"/>
              <a:t>in </a:t>
            </a:r>
            <a:r>
              <a:rPr lang="en-US" dirty="0" smtClean="0"/>
              <a:t>the Central Salish Sea</a:t>
            </a:r>
            <a:endParaRPr lang="en-US" dirty="0"/>
          </a:p>
        </p:txBody>
      </p:sp>
      <p:pic>
        <p:nvPicPr>
          <p:cNvPr id="6" name="Picture 5"/>
          <p:cNvPicPr>
            <a:picLocks noChangeAspect="1"/>
          </p:cNvPicPr>
          <p:nvPr/>
        </p:nvPicPr>
        <p:blipFill>
          <a:blip r:embed="rId4"/>
          <a:stretch>
            <a:fillRect/>
          </a:stretch>
        </p:blipFill>
        <p:spPr>
          <a:xfrm>
            <a:off x="381000" y="1993900"/>
            <a:ext cx="3810000" cy="2870200"/>
          </a:xfrm>
          <a:prstGeom prst="rect">
            <a:avLst/>
          </a:prstGeom>
        </p:spPr>
      </p:pic>
    </p:spTree>
    <p:extLst>
      <p:ext uri="{BB962C8B-B14F-4D97-AF65-F5344CB8AC3E}">
        <p14:creationId xmlns:p14="http://schemas.microsoft.com/office/powerpoint/2010/main" val="138625407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062" y="715817"/>
            <a:ext cx="12624609" cy="4808683"/>
          </a:xfrm>
          <a:prstGeom prst="rect">
            <a:avLst/>
          </a:prstGeom>
        </p:spPr>
      </p:pic>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330197" y="18760"/>
            <a:ext cx="11527613" cy="697057"/>
          </a:xfrm>
        </p:spPr>
        <p:txBody>
          <a:bodyPr>
            <a:normAutofit fontScale="90000"/>
          </a:bodyPr>
          <a:lstStyle/>
          <a:p>
            <a:r>
              <a:rPr lang="en-US" dirty="0" smtClean="0"/>
              <a:t>Fraser River Chinook </a:t>
            </a:r>
            <a:r>
              <a:rPr lang="en-US" dirty="0" smtClean="0"/>
              <a:t>migration timing has also delayed</a:t>
            </a:r>
            <a:endParaRPr lang="en-US" dirty="0"/>
          </a:p>
        </p:txBody>
      </p:sp>
      <p:grpSp>
        <p:nvGrpSpPr>
          <p:cNvPr id="7" name="Group 6"/>
          <p:cNvGrpSpPr/>
          <p:nvPr/>
        </p:nvGrpSpPr>
        <p:grpSpPr>
          <a:xfrm>
            <a:off x="10610903" y="2043429"/>
            <a:ext cx="1778001" cy="2239895"/>
            <a:chOff x="10428076" y="3417254"/>
            <a:chExt cx="1778001" cy="2239895"/>
          </a:xfrm>
        </p:grpSpPr>
        <p:sp>
          <p:nvSpPr>
            <p:cNvPr id="8" name="TextBox 7"/>
            <p:cNvSpPr txBox="1"/>
            <p:nvPr/>
          </p:nvSpPr>
          <p:spPr>
            <a:xfrm>
              <a:off x="10451167" y="5287817"/>
              <a:ext cx="1754910" cy="369332"/>
            </a:xfrm>
            <a:prstGeom prst="rect">
              <a:avLst/>
            </a:prstGeom>
            <a:noFill/>
          </p:spPr>
          <p:txBody>
            <a:bodyPr wrap="square" rtlCol="0">
              <a:spAutoFit/>
            </a:bodyPr>
            <a:lstStyle/>
            <a:p>
              <a:r>
                <a:rPr lang="en-US" dirty="0" smtClean="0"/>
                <a:t>Earlier</a:t>
              </a:r>
              <a:endParaRPr lang="en-US" dirty="0"/>
            </a:p>
          </p:txBody>
        </p:sp>
        <p:sp>
          <p:nvSpPr>
            <p:cNvPr id="9" name="TextBox 8"/>
            <p:cNvSpPr txBox="1"/>
            <p:nvPr/>
          </p:nvSpPr>
          <p:spPr>
            <a:xfrm>
              <a:off x="10428076" y="3417254"/>
              <a:ext cx="1754910" cy="369332"/>
            </a:xfrm>
            <a:prstGeom prst="rect">
              <a:avLst/>
            </a:prstGeom>
            <a:noFill/>
          </p:spPr>
          <p:txBody>
            <a:bodyPr wrap="square" rtlCol="0">
              <a:spAutoFit/>
            </a:bodyPr>
            <a:lstStyle/>
            <a:p>
              <a:r>
                <a:rPr lang="en-US" dirty="0" smtClean="0"/>
                <a:t>Later</a:t>
              </a:r>
              <a:endParaRPr lang="en-US" dirty="0"/>
            </a:p>
          </p:txBody>
        </p:sp>
        <p:cxnSp>
          <p:nvCxnSpPr>
            <p:cNvPr id="10" name="Straight Arrow Connector 9"/>
            <p:cNvCxnSpPr/>
            <p:nvPr/>
          </p:nvCxnSpPr>
          <p:spPr>
            <a:xfrm flipV="1">
              <a:off x="10774440" y="3786586"/>
              <a:ext cx="23091" cy="15012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p:nvPicPr>
        <p:blipFill>
          <a:blip r:embed="rId3"/>
          <a:stretch>
            <a:fillRect/>
          </a:stretch>
        </p:blipFill>
        <p:spPr>
          <a:xfrm>
            <a:off x="1638032" y="4733636"/>
            <a:ext cx="10646333" cy="680786"/>
          </a:xfrm>
          <a:prstGeom prst="rect">
            <a:avLst/>
          </a:prstGeom>
        </p:spPr>
      </p:pic>
    </p:spTree>
    <p:extLst>
      <p:ext uri="{BB962C8B-B14F-4D97-AF65-F5344CB8AC3E}">
        <p14:creationId xmlns:p14="http://schemas.microsoft.com/office/powerpoint/2010/main" val="39259991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31934" y="-21415"/>
            <a:ext cx="3616829" cy="1278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9273" y="835891"/>
            <a:ext cx="12492182" cy="6077642"/>
          </a:xfrm>
          <a:prstGeom prst="rect">
            <a:avLst/>
          </a:prstGeom>
        </p:spPr>
      </p:pic>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68522"/>
            <a:ext cx="12881761" cy="1325563"/>
          </a:xfrm>
        </p:spPr>
        <p:txBody>
          <a:bodyPr>
            <a:normAutofit/>
          </a:bodyPr>
          <a:lstStyle/>
          <a:p>
            <a:r>
              <a:rPr lang="en-US" sz="3600" dirty="0" smtClean="0"/>
              <a:t>Delays in </a:t>
            </a:r>
            <a:r>
              <a:rPr lang="en-US" sz="3600" dirty="0" smtClean="0"/>
              <a:t>Fraser River Chinook </a:t>
            </a:r>
            <a:r>
              <a:rPr lang="en-US" sz="3600" dirty="0" smtClean="0"/>
              <a:t>may explain delays </a:t>
            </a:r>
            <a:r>
              <a:rPr lang="en-US" sz="3600" dirty="0" smtClean="0"/>
              <a:t>in SRKW in </a:t>
            </a:r>
            <a:r>
              <a:rPr lang="en-US" sz="3600" dirty="0" smtClean="0"/>
              <a:t>the Central Salish Sea</a:t>
            </a:r>
            <a:endParaRPr lang="en-US" sz="3600" dirty="0"/>
          </a:p>
        </p:txBody>
      </p:sp>
    </p:spTree>
    <p:extLst>
      <p:ext uri="{BB962C8B-B14F-4D97-AF65-F5344CB8AC3E}">
        <p14:creationId xmlns:p14="http://schemas.microsoft.com/office/powerpoint/2010/main" val="30315386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31934" y="-21415"/>
            <a:ext cx="3616829" cy="1278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515698"/>
            <a:ext cx="12881761" cy="1325563"/>
          </a:xfrm>
        </p:spPr>
        <p:txBody>
          <a:bodyPr>
            <a:normAutofit fontScale="90000"/>
          </a:bodyPr>
          <a:lstStyle/>
          <a:p>
            <a:r>
              <a:rPr lang="en-US" sz="3600" dirty="0" smtClean="0"/>
              <a:t>Delays in </a:t>
            </a:r>
            <a:r>
              <a:rPr lang="en-US" sz="3600" dirty="0" smtClean="0"/>
              <a:t>Fraser River Chinook </a:t>
            </a:r>
            <a:r>
              <a:rPr lang="en-US" sz="3600" dirty="0" smtClean="0"/>
              <a:t>may explain delays </a:t>
            </a:r>
            <a:r>
              <a:rPr lang="en-US" sz="3600" dirty="0" smtClean="0"/>
              <a:t>in SRKW in </a:t>
            </a:r>
            <a:r>
              <a:rPr lang="en-US" sz="3600" dirty="0" smtClean="0"/>
              <a:t>the Central Salish Sea</a:t>
            </a:r>
            <a:r>
              <a:rPr lang="is-IS" sz="3600" dirty="0" smtClean="0"/>
              <a:t>...</a:t>
            </a:r>
            <a:r>
              <a:rPr lang="en-US" sz="3600" dirty="0" smtClean="0"/>
              <a:t>but </a:t>
            </a:r>
            <a:r>
              <a:rPr lang="en-US" sz="3600" dirty="0"/>
              <a:t>have there been changes in the match/mismatch of SRKWs and their prey?</a:t>
            </a:r>
            <a:br>
              <a:rPr lang="en-US" sz="3600" dirty="0"/>
            </a:br>
            <a:r>
              <a:rPr lang="en-US" sz="3600" dirty="0"/>
              <a:t/>
            </a:r>
            <a:br>
              <a:rPr lang="en-US" sz="3600" dirty="0"/>
            </a:br>
            <a:endParaRPr lang="en-US" sz="3600" dirty="0"/>
          </a:p>
        </p:txBody>
      </p:sp>
      <p:sp>
        <p:nvSpPr>
          <p:cNvPr id="9" name="Title 1">
            <a:extLst>
              <a:ext uri="{FF2B5EF4-FFF2-40B4-BE49-F238E27FC236}">
                <a16:creationId xmlns="" xmlns:a16="http://schemas.microsoft.com/office/drawing/2014/main" id="{D90E1556-7CB3-0942-BF33-83C197727F1C}"/>
              </a:ext>
            </a:extLst>
          </p:cNvPr>
          <p:cNvSpPr txBox="1">
            <a:spLocks/>
          </p:cNvSpPr>
          <p:nvPr/>
        </p:nvSpPr>
        <p:spPr>
          <a:xfrm>
            <a:off x="0" y="1257040"/>
            <a:ext cx="118687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Tree>
    <p:extLst>
      <p:ext uri="{BB962C8B-B14F-4D97-AF65-F5344CB8AC3E}">
        <p14:creationId xmlns:p14="http://schemas.microsoft.com/office/powerpoint/2010/main" val="13177812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31934" y="-21415"/>
            <a:ext cx="3616829" cy="1278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515698"/>
            <a:ext cx="12881761" cy="1325563"/>
          </a:xfrm>
        </p:spPr>
        <p:txBody>
          <a:bodyPr>
            <a:normAutofit fontScale="90000"/>
          </a:bodyPr>
          <a:lstStyle/>
          <a:p>
            <a:r>
              <a:rPr lang="en-US" sz="3600" dirty="0" smtClean="0"/>
              <a:t>Delays in </a:t>
            </a:r>
            <a:r>
              <a:rPr lang="en-US" sz="3600" dirty="0" smtClean="0"/>
              <a:t>Fraser River Chinook </a:t>
            </a:r>
            <a:r>
              <a:rPr lang="en-US" sz="3600" dirty="0" smtClean="0"/>
              <a:t>may explain delays </a:t>
            </a:r>
            <a:r>
              <a:rPr lang="en-US" sz="3600" dirty="0" smtClean="0"/>
              <a:t>in SRKW in </a:t>
            </a:r>
            <a:r>
              <a:rPr lang="en-US" sz="3600" dirty="0" smtClean="0"/>
              <a:t>the Central Salish Sea</a:t>
            </a:r>
            <a:r>
              <a:rPr lang="is-IS" sz="3600" dirty="0" smtClean="0"/>
              <a:t>...</a:t>
            </a:r>
            <a:r>
              <a:rPr lang="en-US" sz="3600" dirty="0" smtClean="0"/>
              <a:t>but </a:t>
            </a:r>
            <a:r>
              <a:rPr lang="en-US" sz="3600" dirty="0"/>
              <a:t>have there been changes in the match/mismatch of SRKWs and their prey?</a:t>
            </a:r>
            <a:br>
              <a:rPr lang="en-US" sz="3600" dirty="0"/>
            </a:br>
            <a:r>
              <a:rPr lang="en-US" sz="3600" dirty="0"/>
              <a:t/>
            </a:r>
            <a:br>
              <a:rPr lang="en-US" sz="3600" dirty="0"/>
            </a:br>
            <a:endParaRPr lang="en-US" sz="3600" dirty="0"/>
          </a:p>
        </p:txBody>
      </p:sp>
      <p:sp>
        <p:nvSpPr>
          <p:cNvPr id="9" name="Title 1">
            <a:extLst>
              <a:ext uri="{FF2B5EF4-FFF2-40B4-BE49-F238E27FC236}">
                <a16:creationId xmlns="" xmlns:a16="http://schemas.microsoft.com/office/drawing/2014/main" id="{D90E1556-7CB3-0942-BF33-83C197727F1C}"/>
              </a:ext>
            </a:extLst>
          </p:cNvPr>
          <p:cNvSpPr txBox="1">
            <a:spLocks/>
          </p:cNvSpPr>
          <p:nvPr/>
        </p:nvSpPr>
        <p:spPr>
          <a:xfrm>
            <a:off x="0" y="1257040"/>
            <a:ext cx="118687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pic>
        <p:nvPicPr>
          <p:cNvPr id="3" name="Picture 2" descr="lime_albchin_timeseries.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1513" y="785933"/>
            <a:ext cx="11305578" cy="6302975"/>
          </a:xfrm>
          <a:prstGeom prst="rect">
            <a:avLst/>
          </a:prstGeom>
        </p:spPr>
      </p:pic>
    </p:spTree>
    <p:extLst>
      <p:ext uri="{BB962C8B-B14F-4D97-AF65-F5344CB8AC3E}">
        <p14:creationId xmlns:p14="http://schemas.microsoft.com/office/powerpoint/2010/main" val="22538365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31934" y="-21415"/>
            <a:ext cx="3616829" cy="1278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515698"/>
            <a:ext cx="12881761" cy="1325563"/>
          </a:xfrm>
        </p:spPr>
        <p:txBody>
          <a:bodyPr>
            <a:normAutofit fontScale="90000"/>
          </a:bodyPr>
          <a:lstStyle/>
          <a:p>
            <a:r>
              <a:rPr lang="en-US" sz="3600" dirty="0" smtClean="0"/>
              <a:t>Delays in </a:t>
            </a:r>
            <a:r>
              <a:rPr lang="en-US" sz="3600" dirty="0" smtClean="0"/>
              <a:t>Fraser River Chinook </a:t>
            </a:r>
            <a:r>
              <a:rPr lang="en-US" sz="3600" dirty="0" smtClean="0"/>
              <a:t>may explain delays </a:t>
            </a:r>
            <a:r>
              <a:rPr lang="en-US" sz="3600" dirty="0" smtClean="0"/>
              <a:t>in SRKW in </a:t>
            </a:r>
            <a:r>
              <a:rPr lang="en-US" sz="3600" dirty="0" smtClean="0"/>
              <a:t>the Central Salish Sea</a:t>
            </a:r>
            <a:r>
              <a:rPr lang="is-IS" sz="3600" dirty="0" smtClean="0"/>
              <a:t>...</a:t>
            </a:r>
            <a:r>
              <a:rPr lang="en-US" sz="3600" dirty="0" smtClean="0"/>
              <a:t>but </a:t>
            </a:r>
            <a:r>
              <a:rPr lang="en-US" sz="3600" dirty="0"/>
              <a:t>have there been changes in the match/mismatch of SRKWs and their prey?</a:t>
            </a:r>
            <a:br>
              <a:rPr lang="en-US" sz="3600" dirty="0"/>
            </a:br>
            <a:r>
              <a:rPr lang="en-US" sz="3600" dirty="0"/>
              <a:t/>
            </a:r>
            <a:br>
              <a:rPr lang="en-US" sz="3600" dirty="0"/>
            </a:br>
            <a:endParaRPr lang="en-US" sz="3600" dirty="0"/>
          </a:p>
        </p:txBody>
      </p:sp>
      <p:sp>
        <p:nvSpPr>
          <p:cNvPr id="9" name="Title 1">
            <a:extLst>
              <a:ext uri="{FF2B5EF4-FFF2-40B4-BE49-F238E27FC236}">
                <a16:creationId xmlns="" xmlns:a16="http://schemas.microsoft.com/office/drawing/2014/main" id="{D90E1556-7CB3-0942-BF33-83C197727F1C}"/>
              </a:ext>
            </a:extLst>
          </p:cNvPr>
          <p:cNvSpPr txBox="1">
            <a:spLocks/>
          </p:cNvSpPr>
          <p:nvPr/>
        </p:nvSpPr>
        <p:spPr>
          <a:xfrm>
            <a:off x="0" y="1257040"/>
            <a:ext cx="118687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2" name="Title 1">
            <a:extLst>
              <a:ext uri="{FF2B5EF4-FFF2-40B4-BE49-F238E27FC236}">
                <a16:creationId xmlns="" xmlns:a16="http://schemas.microsoft.com/office/drawing/2014/main" id="{D90E1556-7CB3-0942-BF33-83C197727F1C}"/>
              </a:ext>
            </a:extLst>
          </p:cNvPr>
          <p:cNvSpPr txBox="1">
            <a:spLocks/>
          </p:cNvSpPr>
          <p:nvPr/>
        </p:nvSpPr>
        <p:spPr>
          <a:xfrm>
            <a:off x="-424871" y="3099406"/>
            <a:ext cx="12881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TBD</a:t>
            </a:r>
            <a:r>
              <a:rPr lang="is-IS" sz="3600" dirty="0" smtClean="0"/>
              <a:t>…</a:t>
            </a:r>
            <a:endParaRPr lang="en-US" sz="3600" dirty="0"/>
          </a:p>
        </p:txBody>
      </p:sp>
    </p:spTree>
    <p:extLst>
      <p:ext uri="{BB962C8B-B14F-4D97-AF65-F5344CB8AC3E}">
        <p14:creationId xmlns:p14="http://schemas.microsoft.com/office/powerpoint/2010/main" val="225383656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3F7AE2D-0412-C644-A04D-2E20BC0CEB47}"/>
              </a:ext>
            </a:extLst>
          </p:cNvPr>
          <p:cNvPicPr>
            <a:picLocks noChangeAspect="1"/>
          </p:cNvPicPr>
          <p:nvPr/>
        </p:nvPicPr>
        <p:blipFill>
          <a:blip r:embed="rId3"/>
          <a:stretch>
            <a:fillRect/>
          </a:stretch>
        </p:blipFill>
        <p:spPr>
          <a:xfrm>
            <a:off x="7906807" y="-2698680"/>
            <a:ext cx="4697863" cy="9395726"/>
          </a:xfrm>
          <a:prstGeom prst="rect">
            <a:avLst/>
          </a:prstGeom>
        </p:spPr>
      </p:pic>
      <p:sp>
        <p:nvSpPr>
          <p:cNvPr id="8" name="Rectangle 7"/>
          <p:cNvSpPr/>
          <p:nvPr/>
        </p:nvSpPr>
        <p:spPr>
          <a:xfrm>
            <a:off x="3079534" y="34005"/>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31934" y="24768"/>
            <a:ext cx="3616829"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31934" y="-21415"/>
            <a:ext cx="3616829" cy="1278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23090" y="-68522"/>
            <a:ext cx="12881761" cy="1153795"/>
          </a:xfrm>
        </p:spPr>
        <p:txBody>
          <a:bodyPr>
            <a:normAutofit/>
          </a:bodyPr>
          <a:lstStyle/>
          <a:p>
            <a:r>
              <a:rPr lang="en-US" dirty="0" smtClean="0"/>
              <a:t>No trend in peak occupancy date in </a:t>
            </a:r>
            <a:r>
              <a:rPr lang="en-US" dirty="0" smtClean="0"/>
              <a:t>Puget Sound</a:t>
            </a:r>
            <a:r>
              <a:rPr lang="is-IS" dirty="0" smtClean="0"/>
              <a:t>…</a:t>
            </a:r>
            <a:endParaRPr lang="en-US" dirty="0"/>
          </a:p>
        </p:txBody>
      </p:sp>
      <p:pic>
        <p:nvPicPr>
          <p:cNvPr id="5" name="Picture 4" descr="orcaphen_2002-2017_ps_1_doy183-366_J_0.5peakoccprob.pdf"/>
          <p:cNvPicPr>
            <a:picLocks noChangeAspect="1"/>
          </p:cNvPicPr>
          <p:nvPr/>
        </p:nvPicPr>
        <p:blipFill rotWithShape="1">
          <a:blip r:embed="rId4" cstate="screen">
            <a:extLst>
              <a:ext uri="{28A0092B-C50C-407E-A947-70E740481C1C}">
                <a14:useLocalDpi xmlns:a14="http://schemas.microsoft.com/office/drawing/2010/main"/>
              </a:ext>
            </a:extLst>
          </a:blip>
          <a:srcRect l="4546" t="12327" r="6710" b="4340"/>
          <a:stretch/>
        </p:blipFill>
        <p:spPr>
          <a:xfrm>
            <a:off x="1339274" y="916877"/>
            <a:ext cx="6326909" cy="5941123"/>
          </a:xfrm>
          <a:prstGeom prst="rect">
            <a:avLst/>
          </a:prstGeom>
        </p:spPr>
      </p:pic>
    </p:spTree>
    <p:extLst>
      <p:ext uri="{BB962C8B-B14F-4D97-AF65-F5344CB8AC3E}">
        <p14:creationId xmlns:p14="http://schemas.microsoft.com/office/powerpoint/2010/main" val="10508431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33500"/>
            <a:ext cx="12557365" cy="4776154"/>
          </a:xfrm>
          <a:prstGeom prst="rect">
            <a:avLst/>
          </a:prstGeom>
        </p:spPr>
      </p:pic>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18760"/>
            <a:ext cx="10515600" cy="697057"/>
          </a:xfrm>
        </p:spPr>
        <p:txBody>
          <a:bodyPr/>
          <a:lstStyle/>
          <a:p>
            <a:r>
              <a:rPr lang="en-US" dirty="0" smtClean="0"/>
              <a:t>Many Puget Sound salmon have </a:t>
            </a:r>
            <a:r>
              <a:rPr lang="en-US" u="sng" dirty="0" smtClean="0"/>
              <a:t>advanced</a:t>
            </a:r>
            <a:endParaRPr lang="en-US" u="sng" dirty="0"/>
          </a:p>
        </p:txBody>
      </p:sp>
      <p:grpSp>
        <p:nvGrpSpPr>
          <p:cNvPr id="7" name="Group 6"/>
          <p:cNvGrpSpPr/>
          <p:nvPr/>
        </p:nvGrpSpPr>
        <p:grpSpPr>
          <a:xfrm>
            <a:off x="10814630" y="2585904"/>
            <a:ext cx="1778001" cy="2239895"/>
            <a:chOff x="10428076" y="3417254"/>
            <a:chExt cx="1778001" cy="2239895"/>
          </a:xfrm>
        </p:grpSpPr>
        <p:sp>
          <p:nvSpPr>
            <p:cNvPr id="8" name="TextBox 7"/>
            <p:cNvSpPr txBox="1"/>
            <p:nvPr/>
          </p:nvSpPr>
          <p:spPr>
            <a:xfrm>
              <a:off x="10451167" y="5287817"/>
              <a:ext cx="1754910" cy="369332"/>
            </a:xfrm>
            <a:prstGeom prst="rect">
              <a:avLst/>
            </a:prstGeom>
            <a:noFill/>
          </p:spPr>
          <p:txBody>
            <a:bodyPr wrap="square" rtlCol="0">
              <a:spAutoFit/>
            </a:bodyPr>
            <a:lstStyle/>
            <a:p>
              <a:r>
                <a:rPr lang="en-US" dirty="0" smtClean="0"/>
                <a:t>Earlier</a:t>
              </a:r>
              <a:endParaRPr lang="en-US" dirty="0"/>
            </a:p>
          </p:txBody>
        </p:sp>
        <p:sp>
          <p:nvSpPr>
            <p:cNvPr id="9" name="TextBox 8"/>
            <p:cNvSpPr txBox="1"/>
            <p:nvPr/>
          </p:nvSpPr>
          <p:spPr>
            <a:xfrm>
              <a:off x="10428076" y="3417254"/>
              <a:ext cx="1754910" cy="369332"/>
            </a:xfrm>
            <a:prstGeom prst="rect">
              <a:avLst/>
            </a:prstGeom>
            <a:noFill/>
          </p:spPr>
          <p:txBody>
            <a:bodyPr wrap="square" rtlCol="0">
              <a:spAutoFit/>
            </a:bodyPr>
            <a:lstStyle/>
            <a:p>
              <a:r>
                <a:rPr lang="en-US" dirty="0" smtClean="0"/>
                <a:t>Later</a:t>
              </a:r>
              <a:endParaRPr lang="en-US" dirty="0"/>
            </a:p>
          </p:txBody>
        </p:sp>
        <p:cxnSp>
          <p:nvCxnSpPr>
            <p:cNvPr id="10" name="Straight Arrow Connector 9"/>
            <p:cNvCxnSpPr/>
            <p:nvPr/>
          </p:nvCxnSpPr>
          <p:spPr>
            <a:xfrm flipV="1">
              <a:off x="10774440" y="3786586"/>
              <a:ext cx="23091" cy="15012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83216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156384"/>
            <a:ext cx="11492988" cy="1325563"/>
          </a:xfrm>
        </p:spPr>
        <p:txBody>
          <a:bodyPr/>
          <a:lstStyle/>
          <a:p>
            <a:r>
              <a:rPr lang="en-US" dirty="0"/>
              <a:t>Southern resident killer whales </a:t>
            </a:r>
            <a:r>
              <a:rPr lang="en-US" dirty="0" smtClean="0"/>
              <a:t>(</a:t>
            </a:r>
            <a:r>
              <a:rPr lang="en-US" i="1" dirty="0" err="1" smtClean="0"/>
              <a:t>Orcinus</a:t>
            </a:r>
            <a:r>
              <a:rPr lang="en-US" i="1" dirty="0" smtClean="0"/>
              <a:t> orca</a:t>
            </a:r>
            <a:r>
              <a:rPr lang="en-US" dirty="0" smtClean="0"/>
              <a:t>) are an endangered population</a:t>
            </a:r>
            <a:endParaRPr lang="en-US" dirty="0"/>
          </a:p>
        </p:txBody>
      </p:sp>
      <p:sp>
        <p:nvSpPr>
          <p:cNvPr id="8" name="Content Placeholder 7"/>
          <p:cNvSpPr>
            <a:spLocks noGrp="1"/>
          </p:cNvSpPr>
          <p:nvPr>
            <p:ph idx="1"/>
          </p:nvPr>
        </p:nvSpPr>
        <p:spPr>
          <a:xfrm>
            <a:off x="230909" y="1481947"/>
            <a:ext cx="5625020" cy="5098962"/>
          </a:xfrm>
        </p:spPr>
        <p:txBody>
          <a:bodyPr>
            <a:normAutofit fontScale="92500" lnSpcReduction="20000"/>
          </a:bodyPr>
          <a:lstStyle/>
          <a:p>
            <a:pPr marL="0" indent="0">
              <a:buNone/>
            </a:pPr>
            <a:r>
              <a:rPr lang="en-US" dirty="0" smtClean="0"/>
              <a:t>Killer whales are widespread, with different populations</a:t>
            </a:r>
          </a:p>
          <a:p>
            <a:pPr marL="0" indent="0">
              <a:buNone/>
            </a:pPr>
            <a:endParaRPr lang="en-US" dirty="0"/>
          </a:p>
          <a:p>
            <a:pPr marL="0" indent="0">
              <a:buNone/>
            </a:pPr>
            <a:r>
              <a:rPr lang="en-US" dirty="0" smtClean="0"/>
              <a:t>Resident killer whales = fish-eating</a:t>
            </a:r>
          </a:p>
          <a:p>
            <a:pPr marL="0" indent="0">
              <a:buNone/>
            </a:pPr>
            <a:endParaRPr lang="en-US" dirty="0"/>
          </a:p>
          <a:p>
            <a:pPr marL="0" indent="0">
              <a:buNone/>
            </a:pPr>
            <a:r>
              <a:rPr lang="en-US" dirty="0" smtClean="0"/>
              <a:t>Southern residents (SRKWs) listed as endangered in 2005</a:t>
            </a:r>
          </a:p>
          <a:p>
            <a:pPr marL="0" indent="0">
              <a:buNone/>
            </a:pPr>
            <a:endParaRPr lang="en-US" dirty="0" smtClean="0"/>
          </a:p>
          <a:p>
            <a:pPr marL="0" indent="0">
              <a:buNone/>
            </a:pPr>
            <a:r>
              <a:rPr lang="en-US" dirty="0" smtClean="0"/>
              <a:t>3 pods: J,K,L</a:t>
            </a:r>
          </a:p>
          <a:p>
            <a:pPr marL="0" indent="0">
              <a:buNone/>
            </a:pPr>
            <a:endParaRPr lang="en-US" dirty="0" smtClean="0"/>
          </a:p>
          <a:p>
            <a:pPr marL="0" indent="0">
              <a:buNone/>
            </a:pPr>
            <a:r>
              <a:rPr lang="en-US" dirty="0" smtClean="0"/>
              <a:t>Threats have included shooting, live capture, lack of food, vessel noise, pollution, small </a:t>
            </a:r>
            <a:endParaRPr lang="en-US" dirty="0"/>
          </a:p>
        </p:txBody>
      </p:sp>
      <p:pic>
        <p:nvPicPr>
          <p:cNvPr id="13" name="Picture 12"/>
          <p:cNvPicPr>
            <a:picLocks noChangeAspect="1"/>
          </p:cNvPicPr>
          <p:nvPr/>
        </p:nvPicPr>
        <p:blipFill>
          <a:blip r:embed="rId3"/>
          <a:stretch>
            <a:fillRect/>
          </a:stretch>
        </p:blipFill>
        <p:spPr>
          <a:xfrm>
            <a:off x="5855929" y="1825626"/>
            <a:ext cx="5983423" cy="3993284"/>
          </a:xfrm>
          <a:prstGeom prst="rect">
            <a:avLst/>
          </a:prstGeom>
        </p:spPr>
      </p:pic>
    </p:spTree>
    <p:extLst>
      <p:ext uri="{BB962C8B-B14F-4D97-AF65-F5344CB8AC3E}">
        <p14:creationId xmlns:p14="http://schemas.microsoft.com/office/powerpoint/2010/main" val="32641280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1258.jpe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20183" y="359704"/>
            <a:ext cx="3916220" cy="2611629"/>
          </a:xfrm>
          <a:prstGeom prst="rect">
            <a:avLst/>
          </a:prstGeom>
        </p:spPr>
      </p:pic>
      <p:sp>
        <p:nvSpPr>
          <p:cNvPr id="8" name="Rectangle 7"/>
          <p:cNvSpPr/>
          <p:nvPr/>
        </p:nvSpPr>
        <p:spPr>
          <a:xfrm>
            <a:off x="2470728" y="-25743"/>
            <a:ext cx="3616829" cy="9031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249671"/>
            <a:ext cx="10515600" cy="512329"/>
          </a:xfrm>
        </p:spPr>
        <p:txBody>
          <a:bodyPr>
            <a:normAutofit fontScale="90000"/>
          </a:bodyPr>
          <a:lstStyle/>
          <a:p>
            <a:r>
              <a:rPr lang="en-US" dirty="0" smtClean="0"/>
              <a:t>Other things have changed too</a:t>
            </a:r>
            <a:r>
              <a:rPr lang="is-IS" dirty="0" smtClean="0"/>
              <a:t>…</a:t>
            </a:r>
            <a:endParaRPr lang="en-US" dirty="0"/>
          </a:p>
        </p:txBody>
      </p:sp>
    </p:spTree>
    <p:extLst>
      <p:ext uri="{BB962C8B-B14F-4D97-AF65-F5344CB8AC3E}">
        <p14:creationId xmlns:p14="http://schemas.microsoft.com/office/powerpoint/2010/main" val="12115374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1258.jpe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20183" y="359704"/>
            <a:ext cx="3916220" cy="2611629"/>
          </a:xfrm>
          <a:prstGeom prst="rect">
            <a:avLst/>
          </a:prstGeom>
        </p:spPr>
      </p:pic>
      <p:sp>
        <p:nvSpPr>
          <p:cNvPr id="8" name="Rectangle 7"/>
          <p:cNvSpPr/>
          <p:nvPr/>
        </p:nvSpPr>
        <p:spPr>
          <a:xfrm>
            <a:off x="2470728" y="-25743"/>
            <a:ext cx="3616829" cy="9031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470727" y="1200728"/>
            <a:ext cx="1" cy="5195453"/>
          </a:xfrm>
          <a:prstGeom prst="line">
            <a:avLst/>
          </a:prstGeom>
          <a:ln w="25400">
            <a:solidFill>
              <a:srgbClr val="C5585B"/>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249671"/>
            <a:ext cx="10515600" cy="512329"/>
          </a:xfrm>
        </p:spPr>
        <p:txBody>
          <a:bodyPr>
            <a:normAutofit fontScale="90000"/>
          </a:bodyPr>
          <a:lstStyle/>
          <a:p>
            <a:r>
              <a:rPr lang="en-US" dirty="0" smtClean="0"/>
              <a:t>Other things have changed too</a:t>
            </a:r>
            <a:r>
              <a:rPr lang="is-IS" dirty="0" smtClean="0"/>
              <a:t>…</a:t>
            </a:r>
            <a:endParaRPr lang="en-US" dirty="0"/>
          </a:p>
        </p:txBody>
      </p:sp>
      <p:sp>
        <p:nvSpPr>
          <p:cNvPr id="13" name="TextBox 12"/>
          <p:cNvSpPr txBox="1"/>
          <p:nvPr/>
        </p:nvSpPr>
        <p:spPr>
          <a:xfrm>
            <a:off x="2043547" y="1293152"/>
            <a:ext cx="1270000" cy="369332"/>
          </a:xfrm>
          <a:prstGeom prst="rect">
            <a:avLst/>
          </a:prstGeom>
          <a:noFill/>
        </p:spPr>
        <p:txBody>
          <a:bodyPr wrap="square" rtlCol="0">
            <a:spAutoFit/>
          </a:bodyPr>
          <a:lstStyle/>
          <a:p>
            <a:r>
              <a:rPr lang="en-US" dirty="0" smtClean="0">
                <a:solidFill>
                  <a:srgbClr val="C5585B"/>
                </a:solidFill>
              </a:rPr>
              <a:t>J09</a:t>
            </a:r>
            <a:endParaRPr lang="en-US" dirty="0">
              <a:solidFill>
                <a:srgbClr val="C5585B"/>
              </a:solidFill>
            </a:endParaRPr>
          </a:p>
        </p:txBody>
      </p:sp>
      <p:cxnSp>
        <p:nvCxnSpPr>
          <p:cNvPr id="14" name="Straight Connector 13"/>
          <p:cNvCxnSpPr/>
          <p:nvPr/>
        </p:nvCxnSpPr>
        <p:spPr>
          <a:xfrm>
            <a:off x="4170224" y="1191491"/>
            <a:ext cx="1" cy="5195453"/>
          </a:xfrm>
          <a:prstGeom prst="line">
            <a:avLst/>
          </a:prstGeom>
          <a:ln w="25400">
            <a:solidFill>
              <a:srgbClr val="C5585B"/>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66135" y="1293152"/>
            <a:ext cx="1270000" cy="369332"/>
          </a:xfrm>
          <a:prstGeom prst="rect">
            <a:avLst/>
          </a:prstGeom>
          <a:noFill/>
        </p:spPr>
        <p:txBody>
          <a:bodyPr wrap="square" rtlCol="0">
            <a:spAutoFit/>
          </a:bodyPr>
          <a:lstStyle/>
          <a:p>
            <a:r>
              <a:rPr lang="en-US" dirty="0" smtClean="0">
                <a:solidFill>
                  <a:srgbClr val="C5585B"/>
                </a:solidFill>
              </a:rPr>
              <a:t>J12</a:t>
            </a:r>
            <a:endParaRPr lang="en-US" dirty="0">
              <a:solidFill>
                <a:srgbClr val="C5585B"/>
              </a:solidFill>
            </a:endParaRPr>
          </a:p>
        </p:txBody>
      </p:sp>
      <p:cxnSp>
        <p:nvCxnSpPr>
          <p:cNvPr id="16" name="Straight Connector 15"/>
          <p:cNvCxnSpPr/>
          <p:nvPr/>
        </p:nvCxnSpPr>
        <p:spPr>
          <a:xfrm>
            <a:off x="7472218" y="1168460"/>
            <a:ext cx="1" cy="5195453"/>
          </a:xfrm>
          <a:prstGeom prst="line">
            <a:avLst/>
          </a:prstGeom>
          <a:ln w="25400">
            <a:solidFill>
              <a:srgbClr val="C5585B"/>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056584" y="1237671"/>
            <a:ext cx="1270000" cy="369332"/>
          </a:xfrm>
          <a:prstGeom prst="rect">
            <a:avLst/>
          </a:prstGeom>
          <a:noFill/>
        </p:spPr>
        <p:txBody>
          <a:bodyPr wrap="square" rtlCol="0">
            <a:spAutoFit/>
          </a:bodyPr>
          <a:lstStyle/>
          <a:p>
            <a:r>
              <a:rPr lang="en-US" dirty="0" smtClean="0">
                <a:solidFill>
                  <a:srgbClr val="C5585B"/>
                </a:solidFill>
              </a:rPr>
              <a:t>J02</a:t>
            </a:r>
            <a:endParaRPr lang="en-US" dirty="0">
              <a:solidFill>
                <a:srgbClr val="C5585B"/>
              </a:solidFill>
            </a:endParaRPr>
          </a:p>
        </p:txBody>
      </p:sp>
      <p:cxnSp>
        <p:nvCxnSpPr>
          <p:cNvPr id="18" name="Straight Connector 17"/>
          <p:cNvCxnSpPr/>
          <p:nvPr/>
        </p:nvCxnSpPr>
        <p:spPr>
          <a:xfrm>
            <a:off x="6848764" y="1122218"/>
            <a:ext cx="1" cy="5195453"/>
          </a:xfrm>
          <a:prstGeom prst="line">
            <a:avLst/>
          </a:prstGeom>
          <a:ln w="25400">
            <a:solidFill>
              <a:srgbClr val="C5585B"/>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19274" y="1237733"/>
            <a:ext cx="1270000" cy="369332"/>
          </a:xfrm>
          <a:prstGeom prst="rect">
            <a:avLst/>
          </a:prstGeom>
          <a:noFill/>
        </p:spPr>
        <p:txBody>
          <a:bodyPr wrap="square" rtlCol="0">
            <a:spAutoFit/>
          </a:bodyPr>
          <a:lstStyle/>
          <a:p>
            <a:r>
              <a:rPr lang="en-US" dirty="0" smtClean="0">
                <a:solidFill>
                  <a:srgbClr val="C5585B"/>
                </a:solidFill>
              </a:rPr>
              <a:t>J13</a:t>
            </a:r>
            <a:endParaRPr lang="en-US" dirty="0">
              <a:solidFill>
                <a:srgbClr val="C5585B"/>
              </a:solidFill>
            </a:endParaRPr>
          </a:p>
        </p:txBody>
      </p:sp>
      <p:pic>
        <p:nvPicPr>
          <p:cNvPr id="22" name="Content Placeholder 5" descr="orcaphen_1978-2017_uss_2_doy92-303_J_0.5peakoccprob.pdf"/>
          <p:cNvPicPr>
            <a:picLocks noChangeAspect="1"/>
          </p:cNvPicPr>
          <p:nvPr/>
        </p:nvPicPr>
        <p:blipFill rotWithShape="1">
          <a:blip r:embed="rId3" cstate="screen">
            <a:extLst>
              <a:ext uri="{28A0092B-C50C-407E-A947-70E740481C1C}">
                <a14:useLocalDpi xmlns:a14="http://schemas.microsoft.com/office/drawing/2010/main"/>
              </a:ext>
            </a:extLst>
          </a:blip>
          <a:srcRect l="118" t="12703" r="8386" b="6106"/>
          <a:stretch/>
        </p:blipFill>
        <p:spPr>
          <a:xfrm>
            <a:off x="-425351" y="-46185"/>
            <a:ext cx="8068443" cy="7159646"/>
          </a:xfrm>
          <a:prstGeom prst="rect">
            <a:avLst/>
          </a:prstGeom>
        </p:spPr>
      </p:pic>
    </p:spTree>
    <p:extLst>
      <p:ext uri="{BB962C8B-B14F-4D97-AF65-F5344CB8AC3E}">
        <p14:creationId xmlns:p14="http://schemas.microsoft.com/office/powerpoint/2010/main" val="406877231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EA6755-B3BB-0747-A406-8034CE078086}"/>
              </a:ext>
            </a:extLst>
          </p:cNvPr>
          <p:cNvPicPr>
            <a:picLocks noChangeAspect="1"/>
          </p:cNvPicPr>
          <p:nvPr/>
        </p:nvPicPr>
        <p:blipFill>
          <a:blip r:embed="rId2"/>
          <a:stretch>
            <a:fillRect/>
          </a:stretch>
        </p:blipFill>
        <p:spPr>
          <a:xfrm>
            <a:off x="0" y="-1295399"/>
            <a:ext cx="12192000" cy="8153399"/>
          </a:xfrm>
          <a:prstGeom prst="rect">
            <a:avLst/>
          </a:prstGeom>
        </p:spPr>
      </p:pic>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838200" y="365125"/>
            <a:ext cx="3133436" cy="1325563"/>
          </a:xfrm>
          <a:solidFill>
            <a:schemeClr val="bg1">
              <a:alpha val="82000"/>
            </a:schemeClr>
          </a:solidFill>
        </p:spPr>
        <p:txBody>
          <a:bodyPr/>
          <a:lstStyle/>
          <a:p>
            <a:r>
              <a:rPr lang="en-US" dirty="0" smtClean="0"/>
              <a:t>Summary</a:t>
            </a:r>
            <a:endParaRPr lang="en-US" dirty="0"/>
          </a:p>
        </p:txBody>
      </p:sp>
      <p:sp>
        <p:nvSpPr>
          <p:cNvPr id="3" name="Content Placeholder 2">
            <a:extLst>
              <a:ext uri="{FF2B5EF4-FFF2-40B4-BE49-F238E27FC236}">
                <a16:creationId xmlns="" xmlns:a16="http://schemas.microsoft.com/office/drawing/2014/main" id="{57CF4EA7-01C5-2149-BAF5-6A1D707D2D50}"/>
              </a:ext>
            </a:extLst>
          </p:cNvPr>
          <p:cNvSpPr>
            <a:spLocks noGrp="1"/>
          </p:cNvSpPr>
          <p:nvPr>
            <p:ph idx="1"/>
          </p:nvPr>
        </p:nvSpPr>
        <p:spPr>
          <a:solidFill>
            <a:schemeClr val="bg1">
              <a:alpha val="82000"/>
            </a:schemeClr>
          </a:solidFill>
        </p:spPr>
        <p:txBody>
          <a:bodyPr/>
          <a:lstStyle/>
          <a:p>
            <a:r>
              <a:rPr lang="en-US" dirty="0" smtClean="0"/>
              <a:t>SRKW </a:t>
            </a:r>
            <a:r>
              <a:rPr lang="en-US" dirty="0" smtClean="0"/>
              <a:t>phenology has shifted, though not </a:t>
            </a:r>
            <a:r>
              <a:rPr lang="en-US" dirty="0" smtClean="0"/>
              <a:t>linearly</a:t>
            </a:r>
          </a:p>
          <a:p>
            <a:r>
              <a:rPr lang="en-US" dirty="0" smtClean="0"/>
              <a:t>Recent </a:t>
            </a:r>
            <a:r>
              <a:rPr lang="en-US" dirty="0" smtClean="0"/>
              <a:t>trends (delays) differ from long-term </a:t>
            </a:r>
            <a:r>
              <a:rPr lang="en-US" dirty="0" smtClean="0"/>
              <a:t>trends</a:t>
            </a:r>
          </a:p>
          <a:p>
            <a:r>
              <a:rPr lang="en-US" dirty="0"/>
              <a:t>SRKWs appear to be responding to shifting phenology of their </a:t>
            </a:r>
            <a:r>
              <a:rPr lang="en-US" dirty="0" smtClean="0"/>
              <a:t>prey</a:t>
            </a:r>
            <a:endParaRPr lang="en-US" dirty="0" smtClean="0"/>
          </a:p>
          <a:p>
            <a:r>
              <a:rPr lang="en-US" dirty="0" smtClean="0"/>
              <a:t>Citizen science data can be useful</a:t>
            </a:r>
          </a:p>
          <a:p>
            <a:r>
              <a:rPr lang="en-US" dirty="0" smtClean="0"/>
              <a:t>Absence data are useful</a:t>
            </a:r>
            <a:r>
              <a:rPr lang="en-US" dirty="0" smtClean="0"/>
              <a:t>!</a:t>
            </a:r>
          </a:p>
          <a:p>
            <a:r>
              <a:rPr lang="en-US" dirty="0" smtClean="0"/>
              <a:t>There is a lot that we don’t understand about recent shifts in SRKWs and their prey</a:t>
            </a:r>
            <a:r>
              <a:rPr lang="is-IS" dirty="0" smtClean="0"/>
              <a:t>…</a:t>
            </a:r>
          </a:p>
          <a:p>
            <a:endParaRPr lang="en-US" dirty="0" smtClean="0"/>
          </a:p>
          <a:p>
            <a:pPr marL="0" indent="0">
              <a:buNone/>
            </a:pPr>
            <a:endParaRPr lang="en-US" dirty="0"/>
          </a:p>
        </p:txBody>
      </p:sp>
    </p:spTree>
    <p:extLst>
      <p:ext uri="{BB962C8B-B14F-4D97-AF65-F5344CB8AC3E}">
        <p14:creationId xmlns:p14="http://schemas.microsoft.com/office/powerpoint/2010/main" val="34438039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EA6755-B3BB-0747-A406-8034CE078086}"/>
              </a:ext>
            </a:extLst>
          </p:cNvPr>
          <p:cNvPicPr>
            <a:picLocks noChangeAspect="1"/>
          </p:cNvPicPr>
          <p:nvPr/>
        </p:nvPicPr>
        <p:blipFill>
          <a:blip r:embed="rId2"/>
          <a:stretch>
            <a:fillRect/>
          </a:stretch>
        </p:blipFill>
        <p:spPr>
          <a:xfrm>
            <a:off x="0" y="-1295399"/>
            <a:ext cx="12192000" cy="8153399"/>
          </a:xfrm>
          <a:prstGeom prst="rect">
            <a:avLst/>
          </a:prstGeom>
        </p:spPr>
      </p:pic>
      <p:sp>
        <p:nvSpPr>
          <p:cNvPr id="2" name="Title 1">
            <a:extLst>
              <a:ext uri="{FF2B5EF4-FFF2-40B4-BE49-F238E27FC236}">
                <a16:creationId xmlns="" xmlns:a16="http://schemas.microsoft.com/office/drawing/2014/main" id="{D90E1556-7CB3-0942-BF33-83C197727F1C}"/>
              </a:ext>
            </a:extLst>
          </p:cNvPr>
          <p:cNvSpPr>
            <a:spLocks noGrp="1"/>
          </p:cNvSpPr>
          <p:nvPr>
            <p:ph type="title"/>
          </p:nvPr>
        </p:nvSpPr>
        <p:spPr>
          <a:xfrm>
            <a:off x="3879273" y="365125"/>
            <a:ext cx="4964545" cy="1325563"/>
          </a:xfrm>
          <a:solidFill>
            <a:schemeClr val="bg1">
              <a:alpha val="82000"/>
            </a:schemeClr>
          </a:solidFill>
        </p:spPr>
        <p:txBody>
          <a:bodyPr/>
          <a:lstStyle/>
          <a:p>
            <a:pPr algn="ctr"/>
            <a:r>
              <a:rPr lang="en-US" dirty="0" smtClean="0"/>
              <a:t>Thank you!</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4109650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questions</a:t>
            </a:r>
            <a:r>
              <a:rPr lang="is-IS" dirty="0" smtClean="0"/>
              <a:t>…</a:t>
            </a:r>
            <a:endParaRPr lang="en-US" dirty="0"/>
          </a:p>
        </p:txBody>
      </p:sp>
      <p:sp>
        <p:nvSpPr>
          <p:cNvPr id="3" name="Content Placeholder 2"/>
          <p:cNvSpPr>
            <a:spLocks noGrp="1"/>
          </p:cNvSpPr>
          <p:nvPr>
            <p:ph idx="1"/>
          </p:nvPr>
        </p:nvSpPr>
        <p:spPr/>
        <p:txBody>
          <a:bodyPr/>
          <a:lstStyle/>
          <a:p>
            <a:r>
              <a:rPr lang="en-US" dirty="0" smtClean="0"/>
              <a:t>Include both regions in a paper, or focus on the CSS (core summer habitat)?</a:t>
            </a:r>
          </a:p>
          <a:p>
            <a:endParaRPr lang="en-US" dirty="0" smtClean="0"/>
          </a:p>
          <a:p>
            <a:r>
              <a:rPr lang="en-US" dirty="0" smtClean="0"/>
              <a:t>What other figures would </a:t>
            </a:r>
            <a:r>
              <a:rPr lang="en-US" smtClean="0"/>
              <a:t>you want to see?</a:t>
            </a:r>
            <a:endParaRPr lang="en-US" dirty="0"/>
          </a:p>
        </p:txBody>
      </p:sp>
    </p:spTree>
    <p:extLst>
      <p:ext uri="{BB962C8B-B14F-4D97-AF65-F5344CB8AC3E}">
        <p14:creationId xmlns:p14="http://schemas.microsoft.com/office/powerpoint/2010/main" val="396254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388" y="156384"/>
            <a:ext cx="10515600" cy="1325563"/>
          </a:xfrm>
        </p:spPr>
        <p:txBody>
          <a:bodyPr/>
          <a:lstStyle/>
          <a:p>
            <a:r>
              <a:rPr lang="en-US" dirty="0"/>
              <a:t>Southern resident killer whales may be shifting their activity in the Salish Sea</a:t>
            </a:r>
          </a:p>
        </p:txBody>
      </p:sp>
      <p:sp>
        <p:nvSpPr>
          <p:cNvPr id="8" name="Content Placeholder 7"/>
          <p:cNvSpPr>
            <a:spLocks noGrp="1"/>
          </p:cNvSpPr>
          <p:nvPr>
            <p:ph idx="1"/>
          </p:nvPr>
        </p:nvSpPr>
        <p:spPr/>
        <p:txBody>
          <a:bodyPr/>
          <a:lstStyle/>
          <a:p>
            <a:pPr marL="0" indent="0">
              <a:buNone/>
            </a:pPr>
            <a:endParaRPr lang="en-US" dirty="0"/>
          </a:p>
        </p:txBody>
      </p:sp>
      <p:grpSp>
        <p:nvGrpSpPr>
          <p:cNvPr id="12" name="Group 11">
            <a:extLst>
              <a:ext uri="{FF2B5EF4-FFF2-40B4-BE49-F238E27FC236}">
                <a16:creationId xmlns="" xmlns:a16="http://schemas.microsoft.com/office/drawing/2014/main" id="{5CB27BE1-5FB7-914A-8D63-CB921C81CA64}"/>
              </a:ext>
            </a:extLst>
          </p:cNvPr>
          <p:cNvGrpSpPr/>
          <p:nvPr/>
        </p:nvGrpSpPr>
        <p:grpSpPr>
          <a:xfrm>
            <a:off x="7339194" y="1690688"/>
            <a:ext cx="4649187" cy="5210660"/>
            <a:chOff x="211911" y="1647340"/>
            <a:chExt cx="4649187" cy="5210660"/>
          </a:xfrm>
        </p:grpSpPr>
        <p:pic>
          <p:nvPicPr>
            <p:cNvPr id="3" name="Picture 2">
              <a:extLst>
                <a:ext uri="{FF2B5EF4-FFF2-40B4-BE49-F238E27FC236}">
                  <a16:creationId xmlns="" xmlns:a16="http://schemas.microsoft.com/office/drawing/2014/main" id="{1D19E4D1-2082-7B4F-AD81-E0CA3CD82D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911" y="1647340"/>
              <a:ext cx="4546248" cy="5210660"/>
            </a:xfrm>
            <a:prstGeom prst="rect">
              <a:avLst/>
            </a:prstGeom>
          </p:spPr>
        </p:pic>
        <p:sp>
          <p:nvSpPr>
            <p:cNvPr id="5" name="Rectangle 4">
              <a:extLst>
                <a:ext uri="{FF2B5EF4-FFF2-40B4-BE49-F238E27FC236}">
                  <a16:creationId xmlns="" xmlns:a16="http://schemas.microsoft.com/office/drawing/2014/main" id="{760BF363-86A8-154B-BC24-CDECAA798134}"/>
                </a:ext>
              </a:extLst>
            </p:cNvPr>
            <p:cNvSpPr/>
            <p:nvPr/>
          </p:nvSpPr>
          <p:spPr>
            <a:xfrm>
              <a:off x="3743498" y="2550870"/>
              <a:ext cx="1117600" cy="340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 xmlns:a16="http://schemas.microsoft.com/office/drawing/2014/main" id="{B49D669F-EFFC-EB40-B303-DC82EC06A766}"/>
              </a:ext>
            </a:extLst>
          </p:cNvPr>
          <p:cNvGrpSpPr/>
          <p:nvPr/>
        </p:nvGrpSpPr>
        <p:grpSpPr>
          <a:xfrm>
            <a:off x="158163" y="1690688"/>
            <a:ext cx="5788429" cy="4131529"/>
            <a:chOff x="5307153" y="1838643"/>
            <a:chExt cx="6768865" cy="4486274"/>
          </a:xfrm>
        </p:grpSpPr>
        <p:pic>
          <p:nvPicPr>
            <p:cNvPr id="4" name="Picture 3">
              <a:extLst>
                <a:ext uri="{FF2B5EF4-FFF2-40B4-BE49-F238E27FC236}">
                  <a16:creationId xmlns="" xmlns:a16="http://schemas.microsoft.com/office/drawing/2014/main" id="{D6AC4171-92E7-E644-8A38-0429520987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153" y="1838643"/>
              <a:ext cx="6768865" cy="4338320"/>
            </a:xfrm>
            <a:prstGeom prst="rect">
              <a:avLst/>
            </a:prstGeom>
          </p:spPr>
        </p:pic>
        <p:sp>
          <p:nvSpPr>
            <p:cNvPr id="10" name="Rectangle 9">
              <a:extLst>
                <a:ext uri="{FF2B5EF4-FFF2-40B4-BE49-F238E27FC236}">
                  <a16:creationId xmlns="" xmlns:a16="http://schemas.microsoft.com/office/drawing/2014/main" id="{62FCE758-70D8-9F45-B940-2346FC44944F}"/>
                </a:ext>
              </a:extLst>
            </p:cNvPr>
            <p:cNvSpPr/>
            <p:nvPr/>
          </p:nvSpPr>
          <p:spPr>
            <a:xfrm>
              <a:off x="9922626" y="2590800"/>
              <a:ext cx="2153392" cy="3734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90069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36" y="212725"/>
            <a:ext cx="11891819" cy="1643784"/>
          </a:xfrm>
        </p:spPr>
        <p:txBody>
          <a:bodyPr>
            <a:normAutofit fontScale="90000"/>
          </a:bodyPr>
          <a:lstStyle/>
          <a:p>
            <a:pPr algn="ctr"/>
            <a:r>
              <a:rPr lang="en-US" sz="4000" dirty="0"/>
              <a:t>Are these </a:t>
            </a:r>
            <a:r>
              <a:rPr lang="en-US" sz="4000" dirty="0" smtClean="0"/>
              <a:t>recent events </a:t>
            </a:r>
            <a:r>
              <a:rPr lang="en-US" sz="4000" dirty="0"/>
              <a:t>part of long-term phenological shifts? </a:t>
            </a:r>
            <a:br>
              <a:rPr lang="en-US" sz="4000" dirty="0"/>
            </a:br>
            <a:r>
              <a:rPr lang="en-US" sz="1300" dirty="0"/>
              <a:t/>
            </a:r>
            <a:br>
              <a:rPr lang="en-US" sz="1300" dirty="0"/>
            </a:br>
            <a:endParaRPr lang="en-US" sz="3600" dirty="0"/>
          </a:p>
        </p:txBody>
      </p:sp>
      <p:sp>
        <p:nvSpPr>
          <p:cNvPr id="3" name="Content Placeholder 2"/>
          <p:cNvSpPr>
            <a:spLocks noGrp="1"/>
          </p:cNvSpPr>
          <p:nvPr>
            <p:ph idx="1"/>
          </p:nvPr>
        </p:nvSpPr>
        <p:spPr>
          <a:xfrm>
            <a:off x="1097398" y="1709799"/>
            <a:ext cx="10022173" cy="4351338"/>
          </a:xfrm>
        </p:spPr>
        <p:txBody>
          <a:bodyPr>
            <a:normAutofit/>
          </a:bodyPr>
          <a:lstStyle/>
          <a:p>
            <a:pPr marL="0" indent="0">
              <a:buNone/>
            </a:pPr>
            <a:endParaRPr lang="en-US" dirty="0"/>
          </a:p>
          <a:p>
            <a:pPr lvl="1"/>
            <a:endParaRPr lang="en-US" dirty="0"/>
          </a:p>
        </p:txBody>
      </p:sp>
    </p:spTree>
    <p:extLst>
      <p:ext uri="{BB962C8B-B14F-4D97-AF65-F5344CB8AC3E}">
        <p14:creationId xmlns:p14="http://schemas.microsoft.com/office/powerpoint/2010/main" val="5196920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41A6FC3-1954-E34A-9E15-62418D0F63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4421" y="1597533"/>
            <a:ext cx="7750515" cy="5192277"/>
          </a:xfrm>
          <a:prstGeom prst="rect">
            <a:avLst/>
          </a:prstGeom>
        </p:spPr>
      </p:pic>
      <p:sp>
        <p:nvSpPr>
          <p:cNvPr id="2" name="Title 1"/>
          <p:cNvSpPr>
            <a:spLocks noGrp="1"/>
          </p:cNvSpPr>
          <p:nvPr>
            <p:ph type="title"/>
          </p:nvPr>
        </p:nvSpPr>
        <p:spPr>
          <a:xfrm>
            <a:off x="512619" y="212725"/>
            <a:ext cx="11540836" cy="1643784"/>
          </a:xfrm>
        </p:spPr>
        <p:txBody>
          <a:bodyPr>
            <a:normAutofit fontScale="90000"/>
          </a:bodyPr>
          <a:lstStyle/>
          <a:p>
            <a:pPr algn="ctr"/>
            <a:r>
              <a:rPr lang="en-US" sz="4000" dirty="0"/>
              <a:t>Are these recent events part of long-term phenological shifts? </a:t>
            </a:r>
            <a:br>
              <a:rPr lang="en-US" sz="4000" dirty="0"/>
            </a:br>
            <a:r>
              <a:rPr lang="en-US" sz="4000" dirty="0"/>
              <a:t/>
            </a:r>
            <a:br>
              <a:rPr lang="en-US" sz="4000" dirty="0"/>
            </a:br>
            <a:r>
              <a:rPr lang="en-US" sz="3600" dirty="0"/>
              <a:t>Many marine organisms are shifting phenology </a:t>
            </a:r>
          </a:p>
        </p:txBody>
      </p:sp>
      <p:sp>
        <p:nvSpPr>
          <p:cNvPr id="3" name="Content Placeholder 2"/>
          <p:cNvSpPr>
            <a:spLocks noGrp="1"/>
          </p:cNvSpPr>
          <p:nvPr>
            <p:ph idx="1"/>
          </p:nvPr>
        </p:nvSpPr>
        <p:spPr>
          <a:xfrm>
            <a:off x="1097398" y="1709799"/>
            <a:ext cx="10022173" cy="4351338"/>
          </a:xfrm>
        </p:spPr>
        <p:txBody>
          <a:bodyPr>
            <a:normAutofit/>
          </a:bodyPr>
          <a:lstStyle/>
          <a:p>
            <a:pPr marL="0" indent="0">
              <a:buNone/>
            </a:pPr>
            <a:endParaRPr lang="en-US" dirty="0"/>
          </a:p>
          <a:p>
            <a:pPr lvl="1"/>
            <a:endParaRPr lang="en-US" dirty="0"/>
          </a:p>
        </p:txBody>
      </p:sp>
      <p:sp>
        <p:nvSpPr>
          <p:cNvPr id="5" name="TextBox 4">
            <a:extLst>
              <a:ext uri="{FF2B5EF4-FFF2-40B4-BE49-F238E27FC236}">
                <a16:creationId xmlns="" xmlns:a16="http://schemas.microsoft.com/office/drawing/2014/main" id="{5291B303-DDC6-924C-9B33-155380E0B193}"/>
              </a:ext>
            </a:extLst>
          </p:cNvPr>
          <p:cNvSpPr txBox="1"/>
          <p:nvPr/>
        </p:nvSpPr>
        <p:spPr>
          <a:xfrm>
            <a:off x="9942704" y="6404102"/>
            <a:ext cx="2353733" cy="369332"/>
          </a:xfrm>
          <a:prstGeom prst="rect">
            <a:avLst/>
          </a:prstGeom>
          <a:noFill/>
        </p:spPr>
        <p:txBody>
          <a:bodyPr wrap="square" rtlCol="0">
            <a:spAutoFit/>
          </a:bodyPr>
          <a:lstStyle/>
          <a:p>
            <a:r>
              <a:rPr lang="en-US" dirty="0" err="1"/>
              <a:t>Poloczanska</a:t>
            </a:r>
            <a:r>
              <a:rPr lang="en-US" dirty="0"/>
              <a:t> et al 2013</a:t>
            </a:r>
          </a:p>
        </p:txBody>
      </p:sp>
    </p:spTree>
    <p:extLst>
      <p:ext uri="{BB962C8B-B14F-4D97-AF65-F5344CB8AC3E}">
        <p14:creationId xmlns:p14="http://schemas.microsoft.com/office/powerpoint/2010/main" val="32804243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9" y="212725"/>
            <a:ext cx="11540836" cy="1643784"/>
          </a:xfrm>
        </p:spPr>
        <p:txBody>
          <a:bodyPr>
            <a:normAutofit fontScale="90000"/>
          </a:bodyPr>
          <a:lstStyle/>
          <a:p>
            <a:pPr algn="ctr"/>
            <a:r>
              <a:rPr lang="en-US" sz="4000" dirty="0"/>
              <a:t>Are these recent events part of long-term phenological shifts? </a:t>
            </a:r>
            <a:r>
              <a:rPr lang="en-US" sz="4000" dirty="0" smtClean="0"/>
              <a:t> </a:t>
            </a:r>
            <a:r>
              <a:rPr lang="en-US" dirty="0"/>
              <a:t/>
            </a:r>
            <a:br>
              <a:rPr lang="en-US" dirty="0"/>
            </a:br>
            <a:r>
              <a:rPr lang="en-US" sz="1300" dirty="0"/>
              <a:t/>
            </a:r>
            <a:br>
              <a:rPr lang="en-US" sz="1300" dirty="0"/>
            </a:br>
            <a:r>
              <a:rPr lang="en-US" sz="3600" dirty="0"/>
              <a:t>Many salmon species are shifting phenology </a:t>
            </a:r>
          </a:p>
        </p:txBody>
      </p:sp>
      <p:sp>
        <p:nvSpPr>
          <p:cNvPr id="3" name="Content Placeholder 2"/>
          <p:cNvSpPr>
            <a:spLocks noGrp="1"/>
          </p:cNvSpPr>
          <p:nvPr>
            <p:ph idx="1"/>
          </p:nvPr>
        </p:nvSpPr>
        <p:spPr>
          <a:xfrm>
            <a:off x="1097398" y="1709799"/>
            <a:ext cx="10022173" cy="4351338"/>
          </a:xfrm>
        </p:spPr>
        <p:txBody>
          <a:bodyPr>
            <a:normAutofit/>
          </a:bodyPr>
          <a:lstStyle/>
          <a:p>
            <a:pPr marL="0" indent="0">
              <a:buNone/>
            </a:pPr>
            <a:endParaRPr lang="en-US" dirty="0"/>
          </a:p>
          <a:p>
            <a:pPr lvl="1"/>
            <a:endParaRPr lang="en-US" dirty="0"/>
          </a:p>
        </p:txBody>
      </p:sp>
      <p:pic>
        <p:nvPicPr>
          <p:cNvPr id="8" name="Content Placeholder 3" descr="kovach2015_fig3a.png">
            <a:extLst>
              <a:ext uri="{FF2B5EF4-FFF2-40B4-BE49-F238E27FC236}">
                <a16:creationId xmlns="" xmlns:a16="http://schemas.microsoft.com/office/drawing/2014/main" id="{8C701E77-EA20-DE49-9275-49C1CAEFB74A}"/>
              </a:ext>
            </a:extLst>
          </p:cNvPr>
          <p:cNvPicPr>
            <a:picLocks noChangeAspect="1"/>
          </p:cNvPicPr>
          <p:nvPr/>
        </p:nvPicPr>
        <p:blipFill>
          <a:blip r:embed="rId3" cstate="screen">
            <a:extLst>
              <a:ext uri="{28A0092B-C50C-407E-A947-70E740481C1C}">
                <a14:useLocalDpi xmlns:a14="http://schemas.microsoft.com/office/drawing/2010/main"/>
              </a:ext>
            </a:extLst>
          </a:blip>
          <a:srcRect t="4851" b="4851"/>
          <a:stretch>
            <a:fillRect/>
          </a:stretch>
        </p:blipFill>
        <p:spPr>
          <a:xfrm>
            <a:off x="1532034" y="1775032"/>
            <a:ext cx="9242406" cy="5082967"/>
          </a:xfrm>
          <a:prstGeom prst="rect">
            <a:avLst/>
          </a:prstGeom>
        </p:spPr>
      </p:pic>
      <p:sp>
        <p:nvSpPr>
          <p:cNvPr id="9" name="TextBox 8">
            <a:extLst>
              <a:ext uri="{FF2B5EF4-FFF2-40B4-BE49-F238E27FC236}">
                <a16:creationId xmlns="" xmlns:a16="http://schemas.microsoft.com/office/drawing/2014/main" id="{0889E609-2609-C54E-8CE0-C17C773EB59B}"/>
              </a:ext>
            </a:extLst>
          </p:cNvPr>
          <p:cNvSpPr txBox="1"/>
          <p:nvPr/>
        </p:nvSpPr>
        <p:spPr>
          <a:xfrm>
            <a:off x="9942704" y="6404102"/>
            <a:ext cx="2353733" cy="369332"/>
          </a:xfrm>
          <a:prstGeom prst="rect">
            <a:avLst/>
          </a:prstGeom>
          <a:noFill/>
        </p:spPr>
        <p:txBody>
          <a:bodyPr wrap="square" rtlCol="0">
            <a:spAutoFit/>
          </a:bodyPr>
          <a:lstStyle/>
          <a:p>
            <a:r>
              <a:rPr lang="en-US" dirty="0"/>
              <a:t>Kovach et al 2015</a:t>
            </a:r>
          </a:p>
        </p:txBody>
      </p:sp>
      <p:sp>
        <p:nvSpPr>
          <p:cNvPr id="6" name="Rectangle 5"/>
          <p:cNvSpPr/>
          <p:nvPr/>
        </p:nvSpPr>
        <p:spPr>
          <a:xfrm>
            <a:off x="3509678" y="1775032"/>
            <a:ext cx="608948"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10428076" y="3417254"/>
            <a:ext cx="1778001" cy="2239895"/>
            <a:chOff x="10428076" y="3417254"/>
            <a:chExt cx="1778001" cy="2239895"/>
          </a:xfrm>
        </p:grpSpPr>
        <p:sp>
          <p:nvSpPr>
            <p:cNvPr id="4" name="TextBox 3"/>
            <p:cNvSpPr txBox="1"/>
            <p:nvPr/>
          </p:nvSpPr>
          <p:spPr>
            <a:xfrm>
              <a:off x="10451167" y="5287817"/>
              <a:ext cx="1754910" cy="369332"/>
            </a:xfrm>
            <a:prstGeom prst="rect">
              <a:avLst/>
            </a:prstGeom>
            <a:noFill/>
          </p:spPr>
          <p:txBody>
            <a:bodyPr wrap="square" rtlCol="0">
              <a:spAutoFit/>
            </a:bodyPr>
            <a:lstStyle/>
            <a:p>
              <a:r>
                <a:rPr lang="en-US" dirty="0" smtClean="0"/>
                <a:t>Earlier</a:t>
              </a:r>
              <a:endParaRPr lang="en-US" dirty="0"/>
            </a:p>
          </p:txBody>
        </p:sp>
        <p:sp>
          <p:nvSpPr>
            <p:cNvPr id="10" name="TextBox 9"/>
            <p:cNvSpPr txBox="1"/>
            <p:nvPr/>
          </p:nvSpPr>
          <p:spPr>
            <a:xfrm>
              <a:off x="10428076" y="3417254"/>
              <a:ext cx="1754910" cy="369332"/>
            </a:xfrm>
            <a:prstGeom prst="rect">
              <a:avLst/>
            </a:prstGeom>
            <a:noFill/>
          </p:spPr>
          <p:txBody>
            <a:bodyPr wrap="square" rtlCol="0">
              <a:spAutoFit/>
            </a:bodyPr>
            <a:lstStyle/>
            <a:p>
              <a:r>
                <a:rPr lang="en-US" dirty="0" smtClean="0"/>
                <a:t>Later</a:t>
              </a:r>
              <a:endParaRPr lang="en-US" dirty="0"/>
            </a:p>
          </p:txBody>
        </p:sp>
        <p:cxnSp>
          <p:nvCxnSpPr>
            <p:cNvPr id="7" name="Straight Arrow Connector 6"/>
            <p:cNvCxnSpPr/>
            <p:nvPr/>
          </p:nvCxnSpPr>
          <p:spPr>
            <a:xfrm flipV="1">
              <a:off x="10774440" y="3786586"/>
              <a:ext cx="23091" cy="15012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23301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inden2018_fig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24604" y="373278"/>
            <a:ext cx="8718557" cy="5966228"/>
          </a:xfrm>
          <a:prstGeom prst="rect">
            <a:avLst/>
          </a:prstGeom>
        </p:spPr>
      </p:pic>
      <p:sp>
        <p:nvSpPr>
          <p:cNvPr id="9" name="TextBox 8"/>
          <p:cNvSpPr txBox="1"/>
          <p:nvPr/>
        </p:nvSpPr>
        <p:spPr>
          <a:xfrm rot="16200000">
            <a:off x="-1879950" y="2180153"/>
            <a:ext cx="7148431" cy="1815882"/>
          </a:xfrm>
          <a:prstGeom prst="rect">
            <a:avLst/>
          </a:prstGeom>
          <a:solidFill>
            <a:schemeClr val="bg1"/>
          </a:solidFill>
        </p:spPr>
        <p:txBody>
          <a:bodyPr wrap="square" rtlCol="0">
            <a:spAutoFit/>
          </a:bodyPr>
          <a:lstStyle/>
          <a:p>
            <a:pPr algn="ctr"/>
            <a:endParaRPr lang="en-US" sz="2800" dirty="0">
              <a:solidFill>
                <a:srgbClr val="008000"/>
              </a:solidFill>
            </a:endParaRPr>
          </a:p>
          <a:p>
            <a:pPr algn="ctr"/>
            <a:endParaRPr lang="en-US" sz="2800" dirty="0" smtClean="0">
              <a:solidFill>
                <a:srgbClr val="008000"/>
              </a:solidFill>
            </a:endParaRPr>
          </a:p>
          <a:p>
            <a:pPr algn="ctr"/>
            <a:r>
              <a:rPr lang="en-US" sz="2800" dirty="0" smtClean="0">
                <a:solidFill>
                  <a:srgbClr val="008000"/>
                </a:solidFill>
              </a:rPr>
              <a:t>Prey </a:t>
            </a:r>
            <a:r>
              <a:rPr lang="en-US" sz="2800" dirty="0">
                <a:solidFill>
                  <a:srgbClr val="008000"/>
                </a:solidFill>
              </a:rPr>
              <a:t>availability</a:t>
            </a:r>
          </a:p>
          <a:p>
            <a:pPr algn="ctr"/>
            <a:r>
              <a:rPr lang="en-US" sz="2800" dirty="0">
                <a:solidFill>
                  <a:srgbClr val="FF0000"/>
                </a:solidFill>
              </a:rPr>
              <a:t>Consumer demand</a:t>
            </a:r>
          </a:p>
        </p:txBody>
      </p:sp>
      <p:sp>
        <p:nvSpPr>
          <p:cNvPr id="10" name="TextBox 9"/>
          <p:cNvSpPr txBox="1"/>
          <p:nvPr/>
        </p:nvSpPr>
        <p:spPr>
          <a:xfrm>
            <a:off x="4670344" y="6108673"/>
            <a:ext cx="2269066" cy="523220"/>
          </a:xfrm>
          <a:prstGeom prst="rect">
            <a:avLst/>
          </a:prstGeom>
          <a:noFill/>
        </p:spPr>
        <p:txBody>
          <a:bodyPr wrap="square" rtlCol="0">
            <a:spAutoFit/>
          </a:bodyPr>
          <a:lstStyle/>
          <a:p>
            <a:r>
              <a:rPr lang="en-US" sz="2800" dirty="0"/>
              <a:t>Day of year</a:t>
            </a:r>
          </a:p>
        </p:txBody>
      </p:sp>
      <p:sp>
        <p:nvSpPr>
          <p:cNvPr id="12" name="TextBox 11"/>
          <p:cNvSpPr txBox="1"/>
          <p:nvPr/>
        </p:nvSpPr>
        <p:spPr>
          <a:xfrm>
            <a:off x="10625911" y="6447227"/>
            <a:ext cx="2353733" cy="369332"/>
          </a:xfrm>
          <a:prstGeom prst="rect">
            <a:avLst/>
          </a:prstGeom>
          <a:noFill/>
        </p:spPr>
        <p:txBody>
          <a:bodyPr wrap="square" rtlCol="0">
            <a:spAutoFit/>
          </a:bodyPr>
          <a:lstStyle/>
          <a:p>
            <a:r>
              <a:rPr lang="en-US" dirty="0"/>
              <a:t>Linden 2018</a:t>
            </a:r>
          </a:p>
        </p:txBody>
      </p:sp>
      <p:sp>
        <p:nvSpPr>
          <p:cNvPr id="2" name="Rectangle 1"/>
          <p:cNvSpPr/>
          <p:nvPr/>
        </p:nvSpPr>
        <p:spPr>
          <a:xfrm>
            <a:off x="2470587" y="504457"/>
            <a:ext cx="608948" cy="6262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43746" y="174889"/>
            <a:ext cx="10148946" cy="865443"/>
          </a:xfrm>
        </p:spPr>
        <p:txBody>
          <a:bodyPr>
            <a:noAutofit/>
          </a:bodyPr>
          <a:lstStyle/>
          <a:p>
            <a:r>
              <a:rPr lang="en-US" sz="3200" dirty="0"/>
              <a:t>Asynchronous shifts between SRKWs and their prey could reduce prey availability </a:t>
            </a:r>
            <a:r>
              <a:rPr lang="en-US" sz="3200" dirty="0" smtClean="0"/>
              <a:t>(phenological </a:t>
            </a:r>
            <a:r>
              <a:rPr lang="en-US" sz="3200" dirty="0"/>
              <a:t>“</a:t>
            </a:r>
            <a:r>
              <a:rPr lang="en-US" sz="3200" dirty="0" smtClean="0"/>
              <a:t>mismatch”)</a:t>
            </a:r>
            <a:endParaRPr lang="en-US" sz="3200" dirty="0"/>
          </a:p>
        </p:txBody>
      </p:sp>
      <p:sp>
        <p:nvSpPr>
          <p:cNvPr id="3" name="Left Arrow 2"/>
          <p:cNvSpPr/>
          <p:nvPr/>
        </p:nvSpPr>
        <p:spPr>
          <a:xfrm>
            <a:off x="5219550" y="1356814"/>
            <a:ext cx="539354" cy="202275"/>
          </a:xfrm>
          <a:prstGeom prst="leftArrow">
            <a:avLst/>
          </a:prstGeom>
          <a:solidFill>
            <a:schemeClr val="accent6">
              <a:lumMod val="75000"/>
            </a:schemeClr>
          </a:solidFill>
          <a:ln w="25400" cap="flat">
            <a:solidFill>
              <a:schemeClr val="accent6">
                <a:lumMod val="7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41227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DC5CED-B76F-FF49-84BC-11B562028500}"/>
              </a:ext>
            </a:extLst>
          </p:cNvPr>
          <p:cNvSpPr>
            <a:spLocks noGrp="1"/>
          </p:cNvSpPr>
          <p:nvPr>
            <p:ph type="title"/>
          </p:nvPr>
        </p:nvSpPr>
        <p:spPr>
          <a:xfrm>
            <a:off x="245379" y="255442"/>
            <a:ext cx="11489421" cy="2068280"/>
          </a:xfrm>
        </p:spPr>
        <p:txBody>
          <a:bodyPr>
            <a:normAutofit fontScale="90000"/>
          </a:bodyPr>
          <a:lstStyle/>
          <a:p>
            <a:r>
              <a:rPr lang="en-US" dirty="0"/>
              <a:t>Can we detect phenological shifts in SRKW activity in the Salish Sea? </a:t>
            </a:r>
            <a:br>
              <a:rPr lang="en-US" dirty="0"/>
            </a:br>
            <a:r>
              <a:rPr lang="en-US" sz="3600" dirty="0"/>
              <a:t/>
            </a:r>
            <a:br>
              <a:rPr lang="en-US" sz="3600" dirty="0"/>
            </a:br>
            <a:endParaRPr lang="en-US" sz="3600" dirty="0"/>
          </a:p>
        </p:txBody>
      </p:sp>
      <p:sp>
        <p:nvSpPr>
          <p:cNvPr id="5" name="Rectangle 4"/>
          <p:cNvSpPr/>
          <p:nvPr/>
        </p:nvSpPr>
        <p:spPr>
          <a:xfrm>
            <a:off x="2890052" y="3170566"/>
            <a:ext cx="1860272" cy="2632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7122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5045</TotalTime>
  <Words>2493</Words>
  <Application>Microsoft Macintosh PowerPoint</Application>
  <PresentationFormat>Custom</PresentationFormat>
  <Paragraphs>257</Paragraphs>
  <Slides>34</Slides>
  <Notes>26</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Shifts in southern resident killer whale phenology  in the Salish Sea</vt:lpstr>
      <vt:lpstr>Shifts in southern resident killer whale phenology  in the Salish Sea</vt:lpstr>
      <vt:lpstr>Southern resident killer whales (Orcinus orca) are an endangered population</vt:lpstr>
      <vt:lpstr>Southern resident killer whales may be shifting their activity in the Salish Sea</vt:lpstr>
      <vt:lpstr>Are these recent events part of long-term phenological shifts?   </vt:lpstr>
      <vt:lpstr>Are these recent events part of long-term phenological shifts?   Many marine organisms are shifting phenology </vt:lpstr>
      <vt:lpstr>Are these recent events part of long-term phenological shifts?    Many salmon species are shifting phenology </vt:lpstr>
      <vt:lpstr>Asynchronous shifts between SRKWs and their prey could reduce prey availability (phenological “mismatch”)</vt:lpstr>
      <vt:lpstr>Can we detect phenological shifts in SRKW activity in the Salish Sea?   </vt:lpstr>
      <vt:lpstr>The Orca Master Database</vt:lpstr>
      <vt:lpstr>SRKW activity varies seasonally across two areas  </vt:lpstr>
      <vt:lpstr>SRKW activity varies seasonally across two regions,  that may have divergent long-term trends  </vt:lpstr>
      <vt:lpstr>SRKW activity varies seasonally across two regions  that may have divergent long-term trends  </vt:lpstr>
      <vt:lpstr>SRKW activity varies seasonally across two regions,  that may have different long-term trends and varying effort  </vt:lpstr>
      <vt:lpstr>We used multi-level occupancy models to estimate daily probability of occupancy</vt:lpstr>
      <vt:lpstr>We used multi-level occupancy models to estimate daily occupancy probability</vt:lpstr>
      <vt:lpstr>We used multi-level occupancy models to estimate daily occupancy probability</vt:lpstr>
      <vt:lpstr>Estimated peak occupancy date varies across the time-series</vt:lpstr>
      <vt:lpstr>Recently peak occupancy date has delayed strongly in the Salish Sea</vt:lpstr>
      <vt:lpstr>No trend in peak occupancy date in Puget Sound…</vt:lpstr>
      <vt:lpstr>Salmon phenology has shifted across the west coast- could shifts in salmon phenology explain shifts in SRKW phenology?</vt:lpstr>
      <vt:lpstr>Fraser River Chinook are a prefered pray for SRKWs in the Central Salish Sea</vt:lpstr>
      <vt:lpstr>Fraser River Chinook migration timing has also delayed</vt:lpstr>
      <vt:lpstr>Delays in Fraser River Chinook may explain delays in SRKW in the Central Salish Sea</vt:lpstr>
      <vt:lpstr>Delays in Fraser River Chinook may explain delays in SRKW in the Central Salish Sea...but have there been changes in the match/mismatch of SRKWs and their prey?  </vt:lpstr>
      <vt:lpstr>Delays in Fraser River Chinook may explain delays in SRKW in the Central Salish Sea...but have there been changes in the match/mismatch of SRKWs and their prey?  </vt:lpstr>
      <vt:lpstr>Delays in Fraser River Chinook may explain delays in SRKW in the Central Salish Sea...but have there been changes in the match/mismatch of SRKWs and their prey?  </vt:lpstr>
      <vt:lpstr>No trend in peak occupancy date in Puget Sound…</vt:lpstr>
      <vt:lpstr>Many Puget Sound salmon have advanced</vt:lpstr>
      <vt:lpstr>Other things have changed too…</vt:lpstr>
      <vt:lpstr>Other things have changed too…</vt:lpstr>
      <vt:lpstr>Summary</vt:lpstr>
      <vt:lpstr>Thank you!</vt:lpstr>
      <vt:lpstr>Some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Ailene Ettinger</cp:lastModifiedBy>
  <cp:revision>109</cp:revision>
  <cp:lastPrinted>2019-09-25T16:54:28Z</cp:lastPrinted>
  <dcterms:created xsi:type="dcterms:W3CDTF">2019-03-12T16:14:09Z</dcterms:created>
  <dcterms:modified xsi:type="dcterms:W3CDTF">2019-09-25T16:55:21Z</dcterms:modified>
</cp:coreProperties>
</file>